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sldIdLst>
    <p:sldId id="265" r:id="rId3"/>
    <p:sldId id="269" r:id="rId4"/>
    <p:sldId id="270" r:id="rId5"/>
    <p:sldId id="277" r:id="rId6"/>
    <p:sldId id="271" r:id="rId7"/>
    <p:sldId id="292" r:id="rId8"/>
    <p:sldId id="301" r:id="rId9"/>
    <p:sldId id="278" r:id="rId10"/>
    <p:sldId id="293" r:id="rId11"/>
    <p:sldId id="289" r:id="rId12"/>
    <p:sldId id="290" r:id="rId13"/>
    <p:sldId id="294" r:id="rId14"/>
    <p:sldId id="275" r:id="rId15"/>
    <p:sldId id="295" r:id="rId16"/>
    <p:sldId id="296" r:id="rId17"/>
    <p:sldId id="303" r:id="rId18"/>
    <p:sldId id="305" r:id="rId19"/>
    <p:sldId id="304" r:id="rId20"/>
    <p:sldId id="302" r:id="rId21"/>
    <p:sldId id="297" r:id="rId22"/>
    <p:sldId id="299" r:id="rId23"/>
    <p:sldId id="28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03" autoAdjust="0"/>
    <p:restoredTop sz="85790" autoAdjust="0"/>
  </p:normalViewPr>
  <p:slideViewPr>
    <p:cSldViewPr snapToGrid="0">
      <p:cViewPr varScale="1">
        <p:scale>
          <a:sx n="64" d="100"/>
          <a:sy n="64" d="100"/>
        </p:scale>
        <p:origin x="46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D5B6E4-F352-458B-BEEA-32D8382A8B30}" type="datetimeFigureOut">
              <a:rPr lang="en-US" smtClean="0"/>
              <a:t>10/1/2017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497D2B-E1B9-43CE-B810-3D4FD07A43AC}" type="slidenum">
              <a:rPr lang="en-US" smtClean="0"/>
              <a:t>‹#›</a:t>
            </a:fld>
            <a:endParaRPr lang="en-US"/>
          </a:p>
        </p:txBody>
      </p:sp>
    </p:spTree>
    <p:extLst>
      <p:ext uri="{BB962C8B-B14F-4D97-AF65-F5344CB8AC3E}">
        <p14:creationId xmlns:p14="http://schemas.microsoft.com/office/powerpoint/2010/main" val="251875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ree Pictures Center Animatio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5B6E4-F352-458B-BEEA-32D8382A8B30}" type="datetimeFigureOut">
              <a:rPr lang="en-US" smtClean="0"/>
              <a:t>10/1/2017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497D2B-E1B9-43CE-B810-3D4FD07A43AC}" type="slidenum">
              <a:rPr lang="en-US" smtClean="0"/>
              <a:t>‹#›</a:t>
            </a:fld>
            <a:endParaRPr lang="en-US"/>
          </a:p>
        </p:txBody>
      </p:sp>
      <p:sp>
        <p:nvSpPr>
          <p:cNvPr id="7" name="Rectangle with shadow"/>
          <p:cNvSpPr/>
          <p:nvPr userDrawn="1"/>
        </p:nvSpPr>
        <p:spPr>
          <a:xfrm>
            <a:off x="4777028" y="1541972"/>
            <a:ext cx="2637944" cy="3774057"/>
          </a:xfrm>
          <a:prstGeom prst="rect">
            <a:avLst/>
          </a:prstGeom>
          <a:solidFill>
            <a:schemeClr val="bg1">
              <a:lumMod val="75000"/>
              <a:lumOff val="25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Picture Placeholder"/>
          <p:cNvSpPr>
            <a:spLocks noGrp="1"/>
          </p:cNvSpPr>
          <p:nvPr>
            <p:ph type="pic" sz="quarter" idx="15" hasCustomPrompt="1"/>
          </p:nvPr>
        </p:nvSpPr>
        <p:spPr>
          <a:xfrm>
            <a:off x="7587790" y="1206499"/>
            <a:ext cx="3117673" cy="4445000"/>
          </a:xfrm>
          <a:solidFill>
            <a:schemeClr val="bg1">
              <a:lumMod val="85000"/>
              <a:lumOff val="15000"/>
            </a:schemeClr>
          </a:solidFill>
          <a:ln w="127000">
            <a:solidFill>
              <a:srgbClr val="404040"/>
            </a:solidFill>
          </a:ln>
          <a:effectLst>
            <a:outerShdw blurRad="76200" dir="18900000" sy="23000" kx="-1200000" algn="bl" rotWithShape="0">
              <a:prstClr val="black">
                <a:alpha val="20000"/>
              </a:prstClr>
            </a:outerShdw>
          </a:effectLst>
          <a:scene3d>
            <a:camera prst="perspectiveContrastingLeftFacing" fov="3900000">
              <a:rot lat="0" lon="1820836" rev="0"/>
            </a:camera>
            <a:lightRig rig="threePt" dir="t"/>
          </a:scene3d>
          <a:sp3d extrusionH="127000" prstMaterial="matte">
            <a:bevelT w="127000" prst="relaxedInset"/>
            <a:extrusionClr>
              <a:srgbClr val="404040"/>
            </a:extrusionClr>
          </a:sp3d>
        </p:spPr>
        <p:txBody>
          <a:bodyPr tIns="365760"/>
          <a:lstStyle>
            <a:lvl1pPr marL="0" indent="0" algn="ctr">
              <a:buNone/>
              <a:defRPr/>
            </a:lvl1pPr>
          </a:lstStyle>
          <a:p>
            <a:r>
              <a:rPr lang="en-US" dirty="0" smtClean="0"/>
              <a:t>Insert</a:t>
            </a:r>
            <a:br>
              <a:rPr lang="en-US" dirty="0" smtClean="0"/>
            </a:br>
            <a:r>
              <a:rPr lang="en-US" dirty="0" smtClean="0"/>
              <a:t>Right Picture</a:t>
            </a:r>
            <a:endParaRPr lang="en-US" dirty="0"/>
          </a:p>
        </p:txBody>
      </p:sp>
      <p:sp>
        <p:nvSpPr>
          <p:cNvPr id="6" name="Left Picture Placeholder"/>
          <p:cNvSpPr>
            <a:spLocks noGrp="1"/>
          </p:cNvSpPr>
          <p:nvPr>
            <p:ph type="pic" sz="quarter" idx="13" hasCustomPrompt="1"/>
          </p:nvPr>
        </p:nvSpPr>
        <p:spPr>
          <a:xfrm>
            <a:off x="1486243" y="1401006"/>
            <a:ext cx="2848386" cy="4055989"/>
          </a:xfrm>
          <a:solidFill>
            <a:schemeClr val="bg1">
              <a:lumMod val="85000"/>
              <a:lumOff val="15000"/>
            </a:schemeClr>
          </a:solidFill>
          <a:ln w="127000">
            <a:solidFill>
              <a:srgbClr val="404040"/>
            </a:solidFill>
          </a:ln>
          <a:effectLst>
            <a:outerShdw blurRad="76200" dir="18900000" sy="23000" kx="-1200000" algn="bl" rotWithShape="0">
              <a:prstClr val="black">
                <a:alpha val="20000"/>
              </a:prstClr>
            </a:outerShdw>
          </a:effectLst>
          <a:scene3d>
            <a:camera prst="perspectiveContrastingLeftFacing" fov="3900000">
              <a:rot lat="0" lon="19820829" rev="0"/>
            </a:camera>
            <a:lightRig rig="threePt" dir="t"/>
          </a:scene3d>
          <a:sp3d extrusionH="127000" prstMaterial="matte">
            <a:bevelT w="127000" prst="relaxedInset"/>
            <a:extrusionClr>
              <a:srgbClr val="404040"/>
            </a:extrusionClr>
          </a:sp3d>
        </p:spPr>
        <p:txBody>
          <a:bodyPr tIns="365760"/>
          <a:lstStyle>
            <a:lvl1pPr marL="0" indent="0" algn="ctr">
              <a:buNone/>
              <a:defRPr/>
            </a:lvl1pPr>
          </a:lstStyle>
          <a:p>
            <a:r>
              <a:rPr lang="en-US" dirty="0" smtClean="0"/>
              <a:t>Insert</a:t>
            </a:r>
            <a:br>
              <a:rPr lang="en-US" dirty="0" smtClean="0"/>
            </a:br>
            <a:r>
              <a:rPr lang="en-US" dirty="0" smtClean="0"/>
              <a:t>Left Picture</a:t>
            </a:r>
            <a:endParaRPr lang="en-US" dirty="0"/>
          </a:p>
        </p:txBody>
      </p:sp>
      <p:sp>
        <p:nvSpPr>
          <p:cNvPr id="8" name="Center Picture Placeholder"/>
          <p:cNvSpPr>
            <a:spLocks noGrp="1"/>
          </p:cNvSpPr>
          <p:nvPr>
            <p:ph type="pic" sz="quarter" idx="14" hasCustomPrompt="1"/>
          </p:nvPr>
        </p:nvSpPr>
        <p:spPr>
          <a:xfrm>
            <a:off x="4776852" y="1541972"/>
            <a:ext cx="2637944" cy="3774056"/>
          </a:xfrm>
          <a:solidFill>
            <a:schemeClr val="bg1">
              <a:lumMod val="85000"/>
              <a:lumOff val="15000"/>
            </a:schemeClr>
          </a:solidFill>
          <a:ln w="127000">
            <a:solidFill>
              <a:srgbClr val="404040"/>
            </a:solidFill>
          </a:ln>
          <a:effectLst/>
          <a:scene3d>
            <a:camera prst="orthographicFront"/>
            <a:lightRig rig="threePt" dir="t"/>
          </a:scene3d>
          <a:sp3d extrusionH="127000" prstMaterial="matte">
            <a:bevelT w="127000" prst="relaxedInset"/>
            <a:extrusionClr>
              <a:srgbClr val="404040"/>
            </a:extrusionClr>
          </a:sp3d>
        </p:spPr>
        <p:txBody>
          <a:bodyPr tIns="365760"/>
          <a:lstStyle>
            <a:lvl1pPr marL="0" indent="0" algn="ctr">
              <a:buNone/>
              <a:defRPr/>
            </a:lvl1pPr>
          </a:lstStyle>
          <a:p>
            <a:r>
              <a:rPr lang="en-US" dirty="0" smtClean="0"/>
              <a:t>Insert </a:t>
            </a:r>
            <a:br>
              <a:rPr lang="en-US" dirty="0" smtClean="0"/>
            </a:br>
            <a:r>
              <a:rPr lang="en-US" dirty="0" smtClean="0"/>
              <a:t>Center Picture</a:t>
            </a:r>
            <a:endParaRPr lang="en-US" dirty="0"/>
          </a:p>
        </p:txBody>
      </p:sp>
      <p:sp>
        <p:nvSpPr>
          <p:cNvPr id="10" name="Rectangle 9"/>
          <p:cNvSpPr/>
          <p:nvPr userDrawn="1"/>
        </p:nvSpPr>
        <p:spPr>
          <a:xfrm>
            <a:off x="12401958" y="10886"/>
            <a:ext cx="1853340" cy="6847114"/>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sz="1600" dirty="0" smtClean="0">
                <a:solidFill>
                  <a:prstClr val="white">
                    <a:lumMod val="50000"/>
                  </a:prstClr>
                </a:solidFill>
                <a:latin typeface="Calibri Light" panose="020F0302020204030204" pitchFamily="34" charset="0"/>
                <a:cs typeface="Calibri" panose="020F0502020204030204" pitchFamily="34" charset="0"/>
              </a:rPr>
              <a:t>To change the sample images, select a picture and delete it. Then click the Pictures icon in the placeholder to insert your own image.</a:t>
            </a:r>
          </a:p>
          <a:p>
            <a:pPr>
              <a:spcBef>
                <a:spcPts val="600"/>
              </a:spcBef>
            </a:pPr>
            <a:r>
              <a:rPr lang="en-US" sz="1600" dirty="0" smtClean="0">
                <a:solidFill>
                  <a:prstClr val="white">
                    <a:lumMod val="50000"/>
                  </a:prstClr>
                </a:solidFill>
                <a:latin typeface="Calibri Light" panose="020F0302020204030204" pitchFamily="34" charset="0"/>
                <a:cs typeface="Calibri" panose="020F0502020204030204" pitchFamily="34" charset="0"/>
              </a:rPr>
              <a:t>The animation is already done for you, just copy and paste the slide into your existing presentation. </a:t>
            </a:r>
          </a:p>
          <a:p>
            <a:pPr>
              <a:spcBef>
                <a:spcPts val="600"/>
              </a:spcBef>
            </a:pPr>
            <a:endParaRPr lang="en-US" sz="1600" dirty="0" smtClean="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2229500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1000" fill="hold"/>
                                        <p:tgtEl>
                                          <p:spTgt spid="8"/>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1" nodeType="clickEffect">
                                  <p:stCondLst>
                                    <p:cond delay="0"/>
                                  </p:stCondLst>
                                  <p:childTnLst>
                                    <p:animScale>
                                      <p:cBhvr>
                                        <p:cTn id="10" dur="1000" fill="hold"/>
                                        <p:tgtEl>
                                          <p:spTgt spid="8"/>
                                        </p:tgtEl>
                                      </p:cBhvr>
                                      <p:by x="66700" y="667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Pictures Right Animatio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5B6E4-F352-458B-BEEA-32D8382A8B30}" type="datetimeFigureOut">
              <a:rPr lang="en-US" smtClean="0"/>
              <a:t>10/1/2017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497D2B-E1B9-43CE-B810-3D4FD07A43AC}" type="slidenum">
              <a:rPr lang="en-US" smtClean="0"/>
              <a:t>‹#›</a:t>
            </a:fld>
            <a:endParaRPr lang="en-US"/>
          </a:p>
        </p:txBody>
      </p:sp>
      <p:sp>
        <p:nvSpPr>
          <p:cNvPr id="7" name="Rectangle with shadow"/>
          <p:cNvSpPr/>
          <p:nvPr userDrawn="1"/>
        </p:nvSpPr>
        <p:spPr>
          <a:xfrm>
            <a:off x="4777028" y="1541972"/>
            <a:ext cx="2637944" cy="3774057"/>
          </a:xfrm>
          <a:prstGeom prst="rect">
            <a:avLst/>
          </a:prstGeom>
          <a:solidFill>
            <a:schemeClr val="bg1">
              <a:lumMod val="75000"/>
              <a:lumOff val="25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Picture Placeholder"/>
          <p:cNvSpPr>
            <a:spLocks noGrp="1"/>
          </p:cNvSpPr>
          <p:nvPr>
            <p:ph type="pic" sz="quarter" idx="15" hasCustomPrompt="1"/>
          </p:nvPr>
        </p:nvSpPr>
        <p:spPr>
          <a:xfrm>
            <a:off x="7587790" y="1206499"/>
            <a:ext cx="3117673" cy="4445000"/>
          </a:xfrm>
          <a:solidFill>
            <a:schemeClr val="bg1">
              <a:lumMod val="85000"/>
              <a:lumOff val="15000"/>
            </a:schemeClr>
          </a:solidFill>
          <a:ln w="127000">
            <a:solidFill>
              <a:srgbClr val="404040"/>
            </a:solidFill>
          </a:ln>
          <a:effectLst>
            <a:outerShdw blurRad="76200" dir="18900000" sy="23000" kx="-1200000" algn="bl" rotWithShape="0">
              <a:prstClr val="black">
                <a:alpha val="20000"/>
              </a:prstClr>
            </a:outerShdw>
          </a:effectLst>
          <a:scene3d>
            <a:camera prst="perspectiveContrastingLeftFacing" fov="3900000">
              <a:rot lat="0" lon="1820836" rev="0"/>
            </a:camera>
            <a:lightRig rig="threePt" dir="t"/>
          </a:scene3d>
          <a:sp3d extrusionH="127000" prstMaterial="matte">
            <a:bevelT w="127000" prst="relaxedInset"/>
            <a:extrusionClr>
              <a:srgbClr val="404040"/>
            </a:extrusionClr>
          </a:sp3d>
        </p:spPr>
        <p:txBody>
          <a:bodyPr tIns="365760"/>
          <a:lstStyle>
            <a:lvl1pPr marL="0" indent="0" algn="ctr">
              <a:buNone/>
              <a:defRPr baseline="0"/>
            </a:lvl1pPr>
          </a:lstStyle>
          <a:p>
            <a:r>
              <a:rPr lang="en-US" dirty="0" smtClean="0"/>
              <a:t>Insert</a:t>
            </a:r>
            <a:br>
              <a:rPr lang="en-US" dirty="0" smtClean="0"/>
            </a:br>
            <a:r>
              <a:rPr lang="en-US" dirty="0" smtClean="0"/>
              <a:t>Right Picture</a:t>
            </a:r>
          </a:p>
        </p:txBody>
      </p:sp>
      <p:sp>
        <p:nvSpPr>
          <p:cNvPr id="6" name="Left Picture Placeholder"/>
          <p:cNvSpPr>
            <a:spLocks noGrp="1"/>
          </p:cNvSpPr>
          <p:nvPr>
            <p:ph type="pic" sz="quarter" idx="13" hasCustomPrompt="1"/>
          </p:nvPr>
        </p:nvSpPr>
        <p:spPr>
          <a:xfrm>
            <a:off x="1486243" y="1401006"/>
            <a:ext cx="2848386" cy="4055989"/>
          </a:xfrm>
          <a:solidFill>
            <a:schemeClr val="bg1">
              <a:lumMod val="85000"/>
              <a:lumOff val="15000"/>
            </a:schemeClr>
          </a:solidFill>
          <a:ln w="127000">
            <a:solidFill>
              <a:srgbClr val="404040"/>
            </a:solidFill>
          </a:ln>
          <a:effectLst>
            <a:outerShdw blurRad="76200" dir="18900000" sy="23000" kx="-1200000" algn="bl" rotWithShape="0">
              <a:prstClr val="black">
                <a:alpha val="20000"/>
              </a:prstClr>
            </a:outerShdw>
          </a:effectLst>
          <a:scene3d>
            <a:camera prst="perspectiveContrastingLeftFacing" fov="3900000">
              <a:rot lat="0" lon="19820829" rev="0"/>
            </a:camera>
            <a:lightRig rig="threePt" dir="t"/>
          </a:scene3d>
          <a:sp3d extrusionH="127000" prstMaterial="matte">
            <a:bevelT w="127000" prst="relaxedInset"/>
            <a:extrusionClr>
              <a:srgbClr val="404040"/>
            </a:extrusionClr>
          </a:sp3d>
        </p:spPr>
        <p:txBody>
          <a:bodyPr tIns="365760"/>
          <a:lstStyle>
            <a:lvl1pPr marL="0" indent="0" algn="ctr">
              <a:buNone/>
              <a:defRPr/>
            </a:lvl1pPr>
          </a:lstStyle>
          <a:p>
            <a:r>
              <a:rPr lang="en-US" dirty="0" smtClean="0"/>
              <a:t>Insert</a:t>
            </a:r>
            <a:br>
              <a:rPr lang="en-US" dirty="0" smtClean="0"/>
            </a:br>
            <a:r>
              <a:rPr lang="en-US" dirty="0" smtClean="0"/>
              <a:t>Left Picture</a:t>
            </a:r>
            <a:endParaRPr lang="en-US" dirty="0"/>
          </a:p>
        </p:txBody>
      </p:sp>
      <p:sp>
        <p:nvSpPr>
          <p:cNvPr id="8" name="Center Picture Placeholder"/>
          <p:cNvSpPr>
            <a:spLocks noGrp="1"/>
          </p:cNvSpPr>
          <p:nvPr>
            <p:ph type="pic" sz="quarter" idx="14" hasCustomPrompt="1"/>
          </p:nvPr>
        </p:nvSpPr>
        <p:spPr>
          <a:xfrm>
            <a:off x="4776852" y="1541972"/>
            <a:ext cx="2637944" cy="3774056"/>
          </a:xfrm>
          <a:solidFill>
            <a:schemeClr val="bg1">
              <a:lumMod val="85000"/>
              <a:lumOff val="15000"/>
            </a:schemeClr>
          </a:solidFill>
          <a:ln w="127000">
            <a:solidFill>
              <a:srgbClr val="404040"/>
            </a:solidFill>
          </a:ln>
          <a:effectLst/>
          <a:scene3d>
            <a:camera prst="orthographicFront"/>
            <a:lightRig rig="threePt" dir="t"/>
          </a:scene3d>
          <a:sp3d extrusionH="127000" prstMaterial="matte">
            <a:bevelT w="127000" prst="relaxedInset"/>
            <a:extrusionClr>
              <a:srgbClr val="404040"/>
            </a:extrusionClr>
          </a:sp3d>
        </p:spPr>
        <p:txBody>
          <a:bodyPr tIns="365760"/>
          <a:lstStyle>
            <a:lvl1pPr marL="0" indent="0" algn="ctr">
              <a:buNone/>
              <a:defRPr baseline="0"/>
            </a:lvl1pPr>
          </a:lstStyle>
          <a:p>
            <a:r>
              <a:rPr lang="en-US" dirty="0" smtClean="0"/>
              <a:t>Insert</a:t>
            </a:r>
            <a:br>
              <a:rPr lang="en-US" dirty="0" smtClean="0"/>
            </a:br>
            <a:r>
              <a:rPr lang="en-US" dirty="0" smtClean="0"/>
              <a:t>Center Picture</a:t>
            </a:r>
          </a:p>
        </p:txBody>
      </p:sp>
      <p:sp>
        <p:nvSpPr>
          <p:cNvPr id="10" name="Large Right Picture Placeholder"/>
          <p:cNvSpPr>
            <a:spLocks noGrp="1"/>
          </p:cNvSpPr>
          <p:nvPr>
            <p:ph type="pic" sz="quarter" idx="16" hasCustomPrompt="1"/>
          </p:nvPr>
        </p:nvSpPr>
        <p:spPr>
          <a:xfrm>
            <a:off x="4178592" y="685800"/>
            <a:ext cx="3834816" cy="5486400"/>
          </a:xfrm>
          <a:solidFill>
            <a:schemeClr val="bg1">
              <a:lumMod val="85000"/>
              <a:lumOff val="15000"/>
            </a:schemeClr>
          </a:solidFill>
          <a:ln w="127000">
            <a:solidFill>
              <a:srgbClr val="404040"/>
            </a:solidFill>
          </a:ln>
          <a:effectLst/>
          <a:scene3d>
            <a:camera prst="orthographicFront"/>
            <a:lightRig rig="threePt" dir="t"/>
          </a:scene3d>
          <a:sp3d extrusionH="127000" prstMaterial="matte">
            <a:bevelT w="127000" prst="relaxedInset"/>
            <a:extrusionClr>
              <a:srgbClr val="404040"/>
            </a:extrusionClr>
          </a:sp3d>
        </p:spPr>
        <p:txBody>
          <a:bodyPr tIns="365760"/>
          <a:lstStyle>
            <a:lvl1pPr marL="0" indent="0" algn="ctr">
              <a:buNone/>
              <a:defRPr/>
            </a:lvl1pPr>
          </a:lstStyle>
          <a:p>
            <a:r>
              <a:rPr lang="en-US" dirty="0" smtClean="0"/>
              <a:t>Insert Right Picture</a:t>
            </a:r>
            <a:endParaRPr lang="en-US" dirty="0"/>
          </a:p>
        </p:txBody>
      </p:sp>
      <p:sp>
        <p:nvSpPr>
          <p:cNvPr id="11" name="Rectangle 10"/>
          <p:cNvSpPr/>
          <p:nvPr userDrawn="1"/>
        </p:nvSpPr>
        <p:spPr>
          <a:xfrm>
            <a:off x="12401958" y="10886"/>
            <a:ext cx="1853340" cy="6847114"/>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sz="1600" dirty="0" smtClean="0">
                <a:solidFill>
                  <a:prstClr val="white">
                    <a:lumMod val="50000"/>
                  </a:prstClr>
                </a:solidFill>
                <a:latin typeface="Calibri Light" panose="020F0302020204030204" pitchFamily="34" charset="0"/>
                <a:cs typeface="Calibri" panose="020F0502020204030204" pitchFamily="34" charset="0"/>
              </a:rPr>
              <a:t>To change the sample images, select a picture and delete it. Then click the Pictures icon in the placeholder to insert your own image.</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600" dirty="0" smtClean="0">
                <a:solidFill>
                  <a:prstClr val="white">
                    <a:lumMod val="50000"/>
                  </a:prstClr>
                </a:solidFill>
                <a:latin typeface="Calibri Light" panose="020F0302020204030204" pitchFamily="34" charset="0"/>
                <a:cs typeface="Calibri" panose="020F0502020204030204" pitchFamily="34" charset="0"/>
              </a:rPr>
              <a:t>Make it easier to</a:t>
            </a:r>
            <a:r>
              <a:rPr lang="en-US" sz="1600" baseline="0" dirty="0" smtClean="0">
                <a:solidFill>
                  <a:prstClr val="white">
                    <a:lumMod val="50000"/>
                  </a:prstClr>
                </a:solidFill>
                <a:latin typeface="Calibri Light" panose="020F0302020204030204" pitchFamily="34" charset="0"/>
                <a:cs typeface="Calibri" panose="020F0502020204030204" pitchFamily="34" charset="0"/>
              </a:rPr>
              <a:t> change the Center  Picture</a:t>
            </a:r>
            <a:r>
              <a:rPr lang="en-US" sz="1600" dirty="0" smtClean="0">
                <a:solidFill>
                  <a:prstClr val="white">
                    <a:lumMod val="50000"/>
                  </a:prstClr>
                </a:solidFill>
                <a:latin typeface="Calibri Light" panose="020F0302020204030204" pitchFamily="34" charset="0"/>
                <a:cs typeface="Calibri" panose="020F0502020204030204" pitchFamily="34" charset="0"/>
              </a:rPr>
              <a:t>: use the Selection Pane to temporarily hide the Large Right Picture Placeholder. (Home tab, Select, Selection Pane). Click the eye icon to hide or show an object.</a:t>
            </a:r>
          </a:p>
          <a:p>
            <a:pPr>
              <a:spcBef>
                <a:spcPts val="600"/>
              </a:spcBef>
            </a:pPr>
            <a:r>
              <a:rPr lang="en-US" sz="1600" dirty="0" smtClean="0">
                <a:solidFill>
                  <a:prstClr val="white">
                    <a:lumMod val="50000"/>
                  </a:prstClr>
                </a:solidFill>
                <a:latin typeface="Calibri Light" panose="020F0302020204030204" pitchFamily="34" charset="0"/>
                <a:cs typeface="Calibri" panose="020F0502020204030204" pitchFamily="34" charset="0"/>
              </a:rPr>
              <a:t>The animation is already done for you, just copy and paste the slide into your existing presentation. </a:t>
            </a:r>
          </a:p>
          <a:p>
            <a:pPr>
              <a:spcBef>
                <a:spcPts val="600"/>
              </a:spcBef>
            </a:pPr>
            <a:endParaRPr lang="en-US" sz="1600" dirty="0" smtClean="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798427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8"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par>
                          <p:cTn id="7" fill="hold">
                            <p:stCondLst>
                              <p:cond delay="0"/>
                            </p:stCondLst>
                            <p:childTnLst>
                              <p:par>
                                <p:cTn id="8" presetID="1" presetClass="exit"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hidden"/>
                                      </p:to>
                                    </p:set>
                                  </p:childTnLst>
                                </p:cTn>
                              </p:par>
                              <p:par>
                                <p:cTn id="10" presetID="6" presetClass="emph" presetSubtype="0" autoRev="1" fill="hold" grpId="0" nodeType="withEffect">
                                  <p:stCondLst>
                                    <p:cond delay="0"/>
                                  </p:stCondLst>
                                  <p:childTnLst>
                                    <p:animScale>
                                      <p:cBhvr>
                                        <p:cTn id="11" dur="1000" fill="hold"/>
                                        <p:tgtEl>
                                          <p:spTgt spid="9"/>
                                        </p:tgtEl>
                                      </p:cBhvr>
                                      <p:by x="125000" y="125000"/>
                                    </p:animScale>
                                  </p:childTnLst>
                                </p:cTn>
                              </p:par>
                              <p:par>
                                <p:cTn id="12" presetID="63" presetClass="path" presetSubtype="0" autoRev="1" fill="hold" grpId="1" nodeType="withEffect">
                                  <p:stCondLst>
                                    <p:cond delay="0"/>
                                  </p:stCondLst>
                                  <p:childTnLst>
                                    <p:animMotion origin="layout" path="M -4.16667E-7 0 L -0.25026 0 " pathEditMode="relative" rAng="0" ptsTypes="AA">
                                      <p:cBhvr>
                                        <p:cTn id="13" dur="1000" fill="hold"/>
                                        <p:tgtEl>
                                          <p:spTgt spid="9"/>
                                        </p:tgtEl>
                                        <p:attrNameLst>
                                          <p:attrName>ppt_x</p:attrName>
                                          <p:attrName>ppt_y</p:attrName>
                                        </p:attrNameLst>
                                      </p:cBhvr>
                                      <p:rCtr x="-12513" y="0"/>
                                    </p:animMotion>
                                  </p:childTnLst>
                                </p:cTn>
                              </p:par>
                              <p:par>
                                <p:cTn id="14" presetID="10" presetClass="exit" presetSubtype="0" fill="hold" grpId="2" nodeType="withEffect">
                                  <p:stCondLst>
                                    <p:cond delay="0"/>
                                  </p:stCondLst>
                                  <p:childTnLst>
                                    <p:animEffect transition="out" filter="fade">
                                      <p:cBhvr>
                                        <p:cTn id="15" dur="500"/>
                                        <p:tgtEl>
                                          <p:spTgt spid="9"/>
                                        </p:tgtEl>
                                      </p:cBhvr>
                                    </p:animEffect>
                                    <p:set>
                                      <p:cBhvr>
                                        <p:cTn id="16" dur="1" fill="hold">
                                          <p:stCondLst>
                                            <p:cond delay="499"/>
                                          </p:stCondLst>
                                        </p:cTn>
                                        <p:tgtEl>
                                          <p:spTgt spid="9"/>
                                        </p:tgtEl>
                                        <p:attrNameLst>
                                          <p:attrName>style.visibility</p:attrName>
                                        </p:attrNameLst>
                                      </p:cBhvr>
                                      <p:to>
                                        <p:strVal val="hidden"/>
                                      </p:to>
                                    </p:set>
                                  </p:childTnLst>
                                </p:cTn>
                              </p:par>
                              <p:par>
                                <p:cTn id="17" presetID="6" presetClass="emph" presetSubtype="0" fill="hold" grpId="1" nodeType="withEffect">
                                  <p:stCondLst>
                                    <p:cond delay="0"/>
                                  </p:stCondLst>
                                  <p:childTnLst>
                                    <p:animScale>
                                      <p:cBhvr>
                                        <p:cTn id="18" dur="10" fill="hold"/>
                                        <p:tgtEl>
                                          <p:spTgt spid="10"/>
                                        </p:tgtEl>
                                      </p:cBhvr>
                                      <p:by x="80000" y="80000"/>
                                    </p:animScale>
                                  </p:childTnLst>
                                </p:cTn>
                              </p:par>
                              <p:par>
                                <p:cTn id="19" presetID="10" presetClass="entr" presetSubtype="0" fill="hold" grpId="2"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childTnLst>
                                </p:cTn>
                              </p:par>
                              <p:par>
                                <p:cTn id="22" presetID="6" presetClass="emph" presetSubtype="0" fill="hold" grpId="3" nodeType="withEffect">
                                  <p:stCondLst>
                                    <p:cond delay="0"/>
                                  </p:stCondLst>
                                  <p:childTnLst>
                                    <p:animScale>
                                      <p:cBhvr>
                                        <p:cTn id="23" dur="1000" fill="hold"/>
                                        <p:tgtEl>
                                          <p:spTgt spid="10"/>
                                        </p:tgtEl>
                                      </p:cBhvr>
                                      <p:by x="125000" y="125000"/>
                                    </p:animScale>
                                  </p:childTnLst>
                                </p:cTn>
                              </p:par>
                              <p:par>
                                <p:cTn id="24" presetID="35" presetClass="path" presetSubtype="0" fill="hold" grpId="4" nodeType="withEffect">
                                  <p:stCondLst>
                                    <p:cond delay="0"/>
                                  </p:stCondLst>
                                  <p:childTnLst>
                                    <p:animMotion origin="layout" path="M 0 0 L 0.25026 0 " pathEditMode="relative" rAng="0" ptsTypes="AA">
                                      <p:cBhvr>
                                        <p:cTn id="25" dur="1000" spd="-100000" fill="hold"/>
                                        <p:tgtEl>
                                          <p:spTgt spid="10"/>
                                        </p:tgtEl>
                                        <p:attrNameLst>
                                          <p:attrName>ppt_x</p:attrName>
                                          <p:attrName>ppt_y</p:attrName>
                                        </p:attrNameLst>
                                      </p:cBhvr>
                                      <p:rCtr x="12513" y="0"/>
                                    </p:animMotion>
                                  </p:childTnLst>
                                </p:cTn>
                              </p:par>
                            </p:childTnLst>
                          </p:cTn>
                        </p:par>
                      </p:childTnLst>
                    </p:cTn>
                  </p:par>
                  <p:par>
                    <p:cTn id="26" fill="hold">
                      <p:stCondLst>
                        <p:cond delay="indefinite"/>
                      </p:stCondLst>
                      <p:childTnLst>
                        <p:par>
                          <p:cTn id="27" fill="hold">
                            <p:stCondLst>
                              <p:cond delay="0"/>
                            </p:stCondLst>
                            <p:childTnLst>
                              <p:par>
                                <p:cTn id="28" presetID="35" presetClass="path" presetSubtype="0" fill="hold" grpId="5" nodeType="clickEffect">
                                  <p:stCondLst>
                                    <p:cond delay="0"/>
                                  </p:stCondLst>
                                  <p:childTnLst>
                                    <p:animMotion origin="layout" path="M 0 0 L 0.25026 0 " pathEditMode="relative" rAng="0" ptsTypes="AA">
                                      <p:cBhvr>
                                        <p:cTn id="29" dur="1000" fill="hold"/>
                                        <p:tgtEl>
                                          <p:spTgt spid="10"/>
                                        </p:tgtEl>
                                        <p:attrNameLst>
                                          <p:attrName>ppt_x</p:attrName>
                                          <p:attrName>ppt_y</p:attrName>
                                        </p:attrNameLst>
                                      </p:cBhvr>
                                      <p:rCtr x="12513" y="0"/>
                                    </p:animMotion>
                                  </p:childTnLst>
                                </p:cTn>
                              </p:par>
                              <p:par>
                                <p:cTn id="30" presetID="6" presetClass="emph" presetSubtype="0" fill="hold" grpId="6" nodeType="withEffect">
                                  <p:stCondLst>
                                    <p:cond delay="0"/>
                                  </p:stCondLst>
                                  <p:childTnLst>
                                    <p:animScale>
                                      <p:cBhvr>
                                        <p:cTn id="31" dur="1000" fill="hold"/>
                                        <p:tgtEl>
                                          <p:spTgt spid="10"/>
                                        </p:tgtEl>
                                      </p:cBhvr>
                                      <p:by x="80000" y="80000"/>
                                    </p:animScale>
                                  </p:childTnLst>
                                </p:cTn>
                              </p:par>
                              <p:par>
                                <p:cTn id="32" presetID="10" presetClass="exit" presetSubtype="0" fill="hold" grpId="7" nodeType="withEffect">
                                  <p:stCondLst>
                                    <p:cond delay="0"/>
                                  </p:stCondLst>
                                  <p:childTnLst>
                                    <p:animEffect transition="out" filter="fade">
                                      <p:cBhvr>
                                        <p:cTn id="33" dur="1000"/>
                                        <p:tgtEl>
                                          <p:spTgt spid="10"/>
                                        </p:tgtEl>
                                      </p:cBhvr>
                                    </p:animEffect>
                                    <p:set>
                                      <p:cBhvr>
                                        <p:cTn id="34" dur="1" fill="hold">
                                          <p:stCondLst>
                                            <p:cond delay="999"/>
                                          </p:stCondLst>
                                        </p:cTn>
                                        <p:tgtEl>
                                          <p:spTgt spid="10"/>
                                        </p:tgtEl>
                                        <p:attrNameLst>
                                          <p:attrName>style.visibility</p:attrName>
                                        </p:attrNameLst>
                                      </p:cBhvr>
                                      <p:to>
                                        <p:strVal val="hidden"/>
                                      </p:to>
                                    </p:set>
                                  </p:childTnLst>
                                </p:cTn>
                              </p:par>
                              <p:par>
                                <p:cTn id="35" presetID="10" presetClass="entr" presetSubtype="0" fill="hold" grpId="3" nodeType="withEffect">
                                  <p:stCondLst>
                                    <p:cond delay="100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9" grpId="2" animBg="1"/>
      <p:bldP spid="9" grpId="3" animBg="1"/>
      <p:bldP spid="10" grpId="0" animBg="1"/>
      <p:bldP spid="10" grpId="1" animBg="1"/>
      <p:bldP spid="10" grpId="2" animBg="1"/>
      <p:bldP spid="10" grpId="3" animBg="1"/>
      <p:bldP spid="10" grpId="4" animBg="1"/>
      <p:bldP spid="10" grpId="5" animBg="1"/>
      <p:bldP spid="10" grpId="6" animBg="1"/>
      <p:bldP spid="10" grpId="7" animBg="1"/>
      <p:bldP spid="10" grpId="8" animBg="1"/>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5B6E4-F352-458B-BEEA-32D8382A8B30}" type="datetimeFigureOut">
              <a:rPr lang="en-US" smtClean="0"/>
              <a:t>10/1/2017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497D2B-E1B9-43CE-B810-3D4FD07A43AC}" type="slidenum">
              <a:rPr lang="en-US" smtClean="0"/>
              <a:t>‹#›</a:t>
            </a:fld>
            <a:endParaRPr lang="en-US"/>
          </a:p>
        </p:txBody>
      </p:sp>
    </p:spTree>
    <p:extLst>
      <p:ext uri="{BB962C8B-B14F-4D97-AF65-F5344CB8AC3E}">
        <p14:creationId xmlns:p14="http://schemas.microsoft.com/office/powerpoint/2010/main" val="2670388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5B6E4-F352-458B-BEEA-32D8382A8B30}" type="datetimeFigureOut">
              <a:rPr lang="en-US" smtClean="0"/>
              <a:t>10/1/2017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497D2B-E1B9-43CE-B810-3D4FD07A43AC}" type="slidenum">
              <a:rPr lang="en-US" smtClean="0"/>
              <a:t>‹#›</a:t>
            </a:fld>
            <a:endParaRPr lang="en-US"/>
          </a:p>
        </p:txBody>
      </p:sp>
    </p:spTree>
    <p:extLst>
      <p:ext uri="{BB962C8B-B14F-4D97-AF65-F5344CB8AC3E}">
        <p14:creationId xmlns:p14="http://schemas.microsoft.com/office/powerpoint/2010/main" val="2069916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D5B6E4-F352-458B-BEEA-32D8382A8B30}" type="datetimeFigureOut">
              <a:rPr lang="en-US" smtClean="0"/>
              <a:t>10/1/2017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497D2B-E1B9-43CE-B810-3D4FD07A43AC}" type="slidenum">
              <a:rPr lang="en-US" smtClean="0"/>
              <a:t>‹#›</a:t>
            </a:fld>
            <a:endParaRPr lang="en-US"/>
          </a:p>
        </p:txBody>
      </p:sp>
    </p:spTree>
    <p:extLst>
      <p:ext uri="{BB962C8B-B14F-4D97-AF65-F5344CB8AC3E}">
        <p14:creationId xmlns:p14="http://schemas.microsoft.com/office/powerpoint/2010/main" val="3960294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D5B6E4-F352-458B-BEEA-32D8382A8B30}" type="datetimeFigureOut">
              <a:rPr lang="en-US" smtClean="0"/>
              <a:t>10/1/2017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497D2B-E1B9-43CE-B810-3D4FD07A43AC}" type="slidenum">
              <a:rPr lang="en-US" smtClean="0"/>
              <a:t>‹#›</a:t>
            </a:fld>
            <a:endParaRPr lang="en-US"/>
          </a:p>
        </p:txBody>
      </p:sp>
    </p:spTree>
    <p:extLst>
      <p:ext uri="{BB962C8B-B14F-4D97-AF65-F5344CB8AC3E}">
        <p14:creationId xmlns:p14="http://schemas.microsoft.com/office/powerpoint/2010/main" val="3236359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D5B6E4-F352-458B-BEEA-32D8382A8B30}" type="datetimeFigureOut">
              <a:rPr lang="en-US" smtClean="0"/>
              <a:t>10/1/2017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497D2B-E1B9-43CE-B810-3D4FD07A43AC}" type="slidenum">
              <a:rPr lang="en-US" smtClean="0"/>
              <a:t>‹#›</a:t>
            </a:fld>
            <a:endParaRPr lang="en-US"/>
          </a:p>
        </p:txBody>
      </p:sp>
    </p:spTree>
    <p:extLst>
      <p:ext uri="{BB962C8B-B14F-4D97-AF65-F5344CB8AC3E}">
        <p14:creationId xmlns:p14="http://schemas.microsoft.com/office/powerpoint/2010/main" val="2152117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D5B6E4-F352-458B-BEEA-32D8382A8B30}" type="datetimeFigureOut">
              <a:rPr lang="en-US" smtClean="0"/>
              <a:t>10/1/2017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497D2B-E1B9-43CE-B810-3D4FD07A43AC}" type="slidenum">
              <a:rPr lang="en-US" smtClean="0"/>
              <a:t>‹#›</a:t>
            </a:fld>
            <a:endParaRPr lang="en-US"/>
          </a:p>
        </p:txBody>
      </p:sp>
    </p:spTree>
    <p:extLst>
      <p:ext uri="{BB962C8B-B14F-4D97-AF65-F5344CB8AC3E}">
        <p14:creationId xmlns:p14="http://schemas.microsoft.com/office/powerpoint/2010/main" val="2895694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D5B6E4-F352-458B-BEEA-32D8382A8B30}" type="datetimeFigureOut">
              <a:rPr lang="en-US" smtClean="0"/>
              <a:t>10/1/2017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497D2B-E1B9-43CE-B810-3D4FD07A43AC}" type="slidenum">
              <a:rPr lang="en-US" smtClean="0"/>
              <a:t>‹#›</a:t>
            </a:fld>
            <a:endParaRPr lang="en-US"/>
          </a:p>
        </p:txBody>
      </p:sp>
    </p:spTree>
    <p:extLst>
      <p:ext uri="{BB962C8B-B14F-4D97-AF65-F5344CB8AC3E}">
        <p14:creationId xmlns:p14="http://schemas.microsoft.com/office/powerpoint/2010/main" val="564004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D5B6E4-F352-458B-BEEA-32D8382A8B30}" type="datetimeFigureOut">
              <a:rPr lang="en-US" smtClean="0"/>
              <a:t>10/1/2017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497D2B-E1B9-43CE-B810-3D4FD07A43AC}" type="slidenum">
              <a:rPr lang="en-US" smtClean="0"/>
              <a:t>‹#›</a:t>
            </a:fld>
            <a:endParaRPr lang="en-US"/>
          </a:p>
        </p:txBody>
      </p:sp>
    </p:spTree>
    <p:extLst>
      <p:ext uri="{BB962C8B-B14F-4D97-AF65-F5344CB8AC3E}">
        <p14:creationId xmlns:p14="http://schemas.microsoft.com/office/powerpoint/2010/main" val="1438836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D5B6E4-F352-458B-BEEA-32D8382A8B30}" type="datetimeFigureOut">
              <a:rPr lang="en-US" smtClean="0"/>
              <a:t>10/1/2017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497D2B-E1B9-43CE-B810-3D4FD07A43AC}" type="slidenum">
              <a:rPr lang="en-US" smtClean="0"/>
              <a:t>‹#›</a:t>
            </a:fld>
            <a:endParaRPr lang="en-US"/>
          </a:p>
        </p:txBody>
      </p:sp>
    </p:spTree>
    <p:extLst>
      <p:ext uri="{BB962C8B-B14F-4D97-AF65-F5344CB8AC3E}">
        <p14:creationId xmlns:p14="http://schemas.microsoft.com/office/powerpoint/2010/main" val="324701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5B6E4-F352-458B-BEEA-32D8382A8B30}" type="datetimeFigureOut">
              <a:rPr lang="en-US" smtClean="0"/>
              <a:t>10/1/2017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497D2B-E1B9-43CE-B810-3D4FD07A43AC}" type="slidenum">
              <a:rPr lang="en-US" smtClean="0"/>
              <a:t>‹#›</a:t>
            </a:fld>
            <a:endParaRPr lang="en-US"/>
          </a:p>
        </p:txBody>
      </p:sp>
    </p:spTree>
    <p:extLst>
      <p:ext uri="{BB962C8B-B14F-4D97-AF65-F5344CB8AC3E}">
        <p14:creationId xmlns:p14="http://schemas.microsoft.com/office/powerpoint/2010/main" val="2384348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Pictures Static">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5B6E4-F352-458B-BEEA-32D8382A8B30}" type="datetimeFigureOut">
              <a:rPr lang="en-US" smtClean="0"/>
              <a:t>10/1/2017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497D2B-E1B9-43CE-B810-3D4FD07A43AC}" type="slidenum">
              <a:rPr lang="en-US" smtClean="0"/>
              <a:t>‹#›</a:t>
            </a:fld>
            <a:endParaRPr lang="en-US"/>
          </a:p>
        </p:txBody>
      </p:sp>
      <p:sp>
        <p:nvSpPr>
          <p:cNvPr id="7" name="Rectangle with shadow"/>
          <p:cNvSpPr/>
          <p:nvPr userDrawn="1"/>
        </p:nvSpPr>
        <p:spPr>
          <a:xfrm>
            <a:off x="4777028" y="1541972"/>
            <a:ext cx="2637944" cy="3774057"/>
          </a:xfrm>
          <a:prstGeom prst="rect">
            <a:avLst/>
          </a:prstGeom>
          <a:solidFill>
            <a:schemeClr val="bg1">
              <a:lumMod val="75000"/>
              <a:lumOff val="25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Picture Placeholder"/>
          <p:cNvSpPr>
            <a:spLocks noGrp="1"/>
          </p:cNvSpPr>
          <p:nvPr>
            <p:ph type="pic" sz="quarter" idx="13" hasCustomPrompt="1"/>
          </p:nvPr>
        </p:nvSpPr>
        <p:spPr>
          <a:xfrm>
            <a:off x="1486243" y="1401006"/>
            <a:ext cx="2848386" cy="4055989"/>
          </a:xfrm>
          <a:solidFill>
            <a:schemeClr val="bg1">
              <a:lumMod val="85000"/>
              <a:lumOff val="15000"/>
            </a:schemeClr>
          </a:solidFill>
          <a:ln w="127000">
            <a:solidFill>
              <a:srgbClr val="404040"/>
            </a:solidFill>
          </a:ln>
          <a:effectLst>
            <a:outerShdw blurRad="76200" dir="18900000" sy="23000" kx="-1200000" algn="bl" rotWithShape="0">
              <a:prstClr val="black">
                <a:alpha val="20000"/>
              </a:prstClr>
            </a:outerShdw>
          </a:effectLst>
          <a:scene3d>
            <a:camera prst="perspectiveContrastingLeftFacing" fov="3900000">
              <a:rot lat="0" lon="19820829" rev="0"/>
            </a:camera>
            <a:lightRig rig="threePt" dir="t"/>
          </a:scene3d>
          <a:sp3d extrusionH="127000" prstMaterial="matte">
            <a:bevelT w="127000" prst="relaxedInset"/>
            <a:extrusionClr>
              <a:srgbClr val="404040"/>
            </a:extrusionClr>
          </a:sp3d>
        </p:spPr>
        <p:txBody>
          <a:bodyPr tIns="365760"/>
          <a:lstStyle>
            <a:lvl1pPr marL="0" indent="0" algn="ctr">
              <a:buNone/>
              <a:defRPr/>
            </a:lvl1pPr>
          </a:lstStyle>
          <a:p>
            <a:r>
              <a:rPr lang="en-US" dirty="0" smtClean="0"/>
              <a:t>Insert</a:t>
            </a:r>
            <a:br>
              <a:rPr lang="en-US" dirty="0" smtClean="0"/>
            </a:br>
            <a:r>
              <a:rPr lang="en-US" dirty="0" smtClean="0"/>
              <a:t>Left Picture</a:t>
            </a:r>
            <a:endParaRPr lang="en-US" dirty="0"/>
          </a:p>
        </p:txBody>
      </p:sp>
      <p:sp>
        <p:nvSpPr>
          <p:cNvPr id="8" name="Center Picture Placeholder"/>
          <p:cNvSpPr>
            <a:spLocks noGrp="1"/>
          </p:cNvSpPr>
          <p:nvPr>
            <p:ph type="pic" sz="quarter" idx="14" hasCustomPrompt="1"/>
          </p:nvPr>
        </p:nvSpPr>
        <p:spPr>
          <a:xfrm>
            <a:off x="4776852" y="1541972"/>
            <a:ext cx="2637944" cy="3774056"/>
          </a:xfrm>
          <a:solidFill>
            <a:schemeClr val="bg1">
              <a:lumMod val="85000"/>
              <a:lumOff val="15000"/>
            </a:schemeClr>
          </a:solidFill>
          <a:ln w="127000">
            <a:solidFill>
              <a:srgbClr val="404040"/>
            </a:solidFill>
          </a:ln>
          <a:effectLst/>
          <a:scene3d>
            <a:camera prst="orthographicFront"/>
            <a:lightRig rig="threePt" dir="t"/>
          </a:scene3d>
          <a:sp3d extrusionH="127000" prstMaterial="matte">
            <a:bevelT w="127000" prst="relaxedInset"/>
            <a:extrusionClr>
              <a:srgbClr val="404040"/>
            </a:extrusionClr>
          </a:sp3d>
        </p:spPr>
        <p:txBody>
          <a:bodyPr tIns="365760"/>
          <a:lstStyle>
            <a:lvl1pPr marL="0" indent="0" algn="ctr">
              <a:buNone/>
              <a:defRPr/>
            </a:lvl1pPr>
          </a:lstStyle>
          <a:p>
            <a:r>
              <a:rPr lang="en-US" dirty="0" smtClean="0"/>
              <a:t>Insert </a:t>
            </a:r>
            <a:br>
              <a:rPr lang="en-US" dirty="0" smtClean="0"/>
            </a:br>
            <a:r>
              <a:rPr lang="en-US" dirty="0" smtClean="0"/>
              <a:t>Center Picture</a:t>
            </a:r>
            <a:endParaRPr lang="en-US" dirty="0"/>
          </a:p>
        </p:txBody>
      </p:sp>
      <p:sp>
        <p:nvSpPr>
          <p:cNvPr id="9" name="Right Picture Placeholder"/>
          <p:cNvSpPr>
            <a:spLocks noGrp="1"/>
          </p:cNvSpPr>
          <p:nvPr>
            <p:ph type="pic" sz="quarter" idx="15" hasCustomPrompt="1"/>
          </p:nvPr>
        </p:nvSpPr>
        <p:spPr>
          <a:xfrm>
            <a:off x="7587790" y="1206499"/>
            <a:ext cx="3117673" cy="4445000"/>
          </a:xfrm>
          <a:solidFill>
            <a:schemeClr val="bg1">
              <a:lumMod val="85000"/>
              <a:lumOff val="15000"/>
            </a:schemeClr>
          </a:solidFill>
          <a:ln w="127000">
            <a:solidFill>
              <a:srgbClr val="404040"/>
            </a:solidFill>
          </a:ln>
          <a:effectLst>
            <a:outerShdw blurRad="76200" dir="18900000" sy="23000" kx="-1200000" algn="bl" rotWithShape="0">
              <a:prstClr val="black">
                <a:alpha val="20000"/>
              </a:prstClr>
            </a:outerShdw>
          </a:effectLst>
          <a:scene3d>
            <a:camera prst="perspectiveContrastingLeftFacing" fov="3900000">
              <a:rot lat="0" lon="1820836" rev="0"/>
            </a:camera>
            <a:lightRig rig="threePt" dir="t"/>
          </a:scene3d>
          <a:sp3d extrusionH="127000" prstMaterial="matte">
            <a:bevelT w="127000" prst="relaxedInset"/>
            <a:extrusionClr>
              <a:srgbClr val="404040"/>
            </a:extrusionClr>
          </a:sp3d>
        </p:spPr>
        <p:txBody>
          <a:bodyPr tIns="365760"/>
          <a:lstStyle>
            <a:lvl1pPr marL="0" indent="0" algn="ctr">
              <a:buNone/>
              <a:defRPr/>
            </a:lvl1pPr>
          </a:lstStyle>
          <a:p>
            <a:r>
              <a:rPr lang="en-US" dirty="0" smtClean="0"/>
              <a:t>Insert</a:t>
            </a:r>
            <a:br>
              <a:rPr lang="en-US" dirty="0" smtClean="0"/>
            </a:br>
            <a:r>
              <a:rPr lang="en-US" dirty="0" smtClean="0"/>
              <a:t>Right Picture</a:t>
            </a:r>
            <a:endParaRPr lang="en-US" dirty="0"/>
          </a:p>
        </p:txBody>
      </p:sp>
      <p:sp>
        <p:nvSpPr>
          <p:cNvPr id="10" name="Rectangle 9"/>
          <p:cNvSpPr/>
          <p:nvPr userDrawn="1"/>
        </p:nvSpPr>
        <p:spPr>
          <a:xfrm>
            <a:off x="12401958" y="10886"/>
            <a:ext cx="1853340" cy="6847114"/>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sz="1600" dirty="0" smtClean="0">
                <a:solidFill>
                  <a:prstClr val="white">
                    <a:lumMod val="50000"/>
                  </a:prstClr>
                </a:solidFill>
                <a:latin typeface="Calibri Light" panose="020F0302020204030204" pitchFamily="34" charset="0"/>
                <a:cs typeface="Calibri" panose="020F0502020204030204" pitchFamily="34" charset="0"/>
              </a:rPr>
              <a:t>To change the sample images, select a picture and delete it. Now click the Pictures icon in each placeholder to insert your own images.</a:t>
            </a:r>
          </a:p>
        </p:txBody>
      </p:sp>
    </p:spTree>
    <p:extLst>
      <p:ext uri="{BB962C8B-B14F-4D97-AF65-F5344CB8AC3E}">
        <p14:creationId xmlns:p14="http://schemas.microsoft.com/office/powerpoint/2010/main" val="304567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ree Pictures Left Animatio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5B6E4-F352-458B-BEEA-32D8382A8B30}" type="datetimeFigureOut">
              <a:rPr lang="en-US" smtClean="0"/>
              <a:t>10/1/2017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497D2B-E1B9-43CE-B810-3D4FD07A43AC}" type="slidenum">
              <a:rPr lang="en-US" smtClean="0"/>
              <a:t>‹#›</a:t>
            </a:fld>
            <a:endParaRPr lang="en-US"/>
          </a:p>
        </p:txBody>
      </p:sp>
      <p:sp>
        <p:nvSpPr>
          <p:cNvPr id="7" name="Rectangle with shadow"/>
          <p:cNvSpPr/>
          <p:nvPr userDrawn="1"/>
        </p:nvSpPr>
        <p:spPr>
          <a:xfrm>
            <a:off x="4777028" y="1541972"/>
            <a:ext cx="2637944" cy="3774057"/>
          </a:xfrm>
          <a:prstGeom prst="rect">
            <a:avLst/>
          </a:prstGeom>
          <a:solidFill>
            <a:schemeClr val="bg1">
              <a:lumMod val="75000"/>
              <a:lumOff val="25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Picture Placeholder"/>
          <p:cNvSpPr>
            <a:spLocks noGrp="1"/>
          </p:cNvSpPr>
          <p:nvPr>
            <p:ph type="pic" sz="quarter" idx="15" hasCustomPrompt="1"/>
          </p:nvPr>
        </p:nvSpPr>
        <p:spPr>
          <a:xfrm>
            <a:off x="7587790" y="1206499"/>
            <a:ext cx="3117673" cy="4445000"/>
          </a:xfrm>
          <a:solidFill>
            <a:schemeClr val="bg1">
              <a:lumMod val="85000"/>
              <a:lumOff val="15000"/>
            </a:schemeClr>
          </a:solidFill>
          <a:ln w="127000">
            <a:solidFill>
              <a:srgbClr val="404040"/>
            </a:solidFill>
          </a:ln>
          <a:effectLst>
            <a:outerShdw blurRad="76200" dir="18900000" sy="23000" kx="-1200000" algn="bl" rotWithShape="0">
              <a:prstClr val="black">
                <a:alpha val="20000"/>
              </a:prstClr>
            </a:outerShdw>
          </a:effectLst>
          <a:scene3d>
            <a:camera prst="perspectiveContrastingLeftFacing" fov="3900000">
              <a:rot lat="0" lon="1820836" rev="0"/>
            </a:camera>
            <a:lightRig rig="threePt" dir="t"/>
          </a:scene3d>
          <a:sp3d extrusionH="127000" prstMaterial="matte">
            <a:bevelT w="127000" prst="relaxedInset"/>
            <a:extrusionClr>
              <a:srgbClr val="404040"/>
            </a:extrusionClr>
          </a:sp3d>
        </p:spPr>
        <p:txBody>
          <a:bodyPr tIns="365760"/>
          <a:lstStyle>
            <a:lvl1pPr marL="0" indent="0" algn="ctr">
              <a:buNone/>
              <a:defRPr baseline="0"/>
            </a:lvl1pPr>
          </a:lstStyle>
          <a:p>
            <a:r>
              <a:rPr lang="en-US" dirty="0" smtClean="0"/>
              <a:t>Insert</a:t>
            </a:r>
            <a:br>
              <a:rPr lang="en-US" dirty="0" smtClean="0"/>
            </a:br>
            <a:r>
              <a:rPr lang="en-US" dirty="0" smtClean="0"/>
              <a:t>Right Picture</a:t>
            </a:r>
          </a:p>
        </p:txBody>
      </p:sp>
      <p:sp>
        <p:nvSpPr>
          <p:cNvPr id="6" name="Left Picture Placeholder"/>
          <p:cNvSpPr>
            <a:spLocks noGrp="1"/>
          </p:cNvSpPr>
          <p:nvPr>
            <p:ph type="pic" sz="quarter" idx="13" hasCustomPrompt="1"/>
          </p:nvPr>
        </p:nvSpPr>
        <p:spPr>
          <a:xfrm>
            <a:off x="1486243" y="1401006"/>
            <a:ext cx="2848386" cy="4055989"/>
          </a:xfrm>
          <a:solidFill>
            <a:schemeClr val="bg1">
              <a:lumMod val="85000"/>
              <a:lumOff val="15000"/>
            </a:schemeClr>
          </a:solidFill>
          <a:ln w="127000">
            <a:solidFill>
              <a:srgbClr val="404040"/>
            </a:solidFill>
          </a:ln>
          <a:effectLst>
            <a:outerShdw blurRad="76200" dir="18900000" sy="23000" kx="-1200000" algn="bl" rotWithShape="0">
              <a:prstClr val="black">
                <a:alpha val="20000"/>
              </a:prstClr>
            </a:outerShdw>
          </a:effectLst>
          <a:scene3d>
            <a:camera prst="perspectiveContrastingLeftFacing" fov="3900000">
              <a:rot lat="0" lon="19820829" rev="0"/>
            </a:camera>
            <a:lightRig rig="threePt" dir="t"/>
          </a:scene3d>
          <a:sp3d extrusionH="127000" prstMaterial="matte">
            <a:bevelT w="127000" prst="relaxedInset"/>
            <a:extrusionClr>
              <a:srgbClr val="404040"/>
            </a:extrusionClr>
          </a:sp3d>
        </p:spPr>
        <p:txBody>
          <a:bodyPr tIns="365760"/>
          <a:lstStyle>
            <a:lvl1pPr marL="0" indent="0" algn="ctr">
              <a:buNone/>
              <a:defRPr/>
            </a:lvl1pPr>
          </a:lstStyle>
          <a:p>
            <a:r>
              <a:rPr lang="en-US" dirty="0" smtClean="0"/>
              <a:t>Insert</a:t>
            </a:r>
            <a:br>
              <a:rPr lang="en-US" dirty="0" smtClean="0"/>
            </a:br>
            <a:r>
              <a:rPr lang="en-US" dirty="0" smtClean="0"/>
              <a:t>Left Picture</a:t>
            </a:r>
            <a:endParaRPr lang="en-US" dirty="0"/>
          </a:p>
        </p:txBody>
      </p:sp>
      <p:sp>
        <p:nvSpPr>
          <p:cNvPr id="8" name="Center Picture Placeholder"/>
          <p:cNvSpPr>
            <a:spLocks noGrp="1"/>
          </p:cNvSpPr>
          <p:nvPr>
            <p:ph type="pic" sz="quarter" idx="14" hasCustomPrompt="1"/>
          </p:nvPr>
        </p:nvSpPr>
        <p:spPr>
          <a:xfrm>
            <a:off x="4776852" y="1541972"/>
            <a:ext cx="2637944" cy="3774056"/>
          </a:xfrm>
          <a:solidFill>
            <a:schemeClr val="bg1">
              <a:lumMod val="85000"/>
              <a:lumOff val="15000"/>
            </a:schemeClr>
          </a:solidFill>
          <a:ln w="127000">
            <a:solidFill>
              <a:srgbClr val="404040"/>
            </a:solidFill>
          </a:ln>
          <a:effectLst/>
          <a:scene3d>
            <a:camera prst="orthographicFront"/>
            <a:lightRig rig="threePt" dir="t"/>
          </a:scene3d>
          <a:sp3d extrusionH="127000" prstMaterial="matte">
            <a:bevelT w="127000" prst="relaxedInset"/>
            <a:extrusionClr>
              <a:srgbClr val="404040"/>
            </a:extrusionClr>
          </a:sp3d>
        </p:spPr>
        <p:txBody>
          <a:bodyPr tIns="365760"/>
          <a:lstStyle>
            <a:lvl1pPr marL="0" indent="0" algn="ctr">
              <a:buNone/>
              <a:defRPr baseline="0"/>
            </a:lvl1pPr>
          </a:lstStyle>
          <a:p>
            <a:r>
              <a:rPr lang="en-US" dirty="0" smtClean="0"/>
              <a:t>Insert</a:t>
            </a:r>
            <a:br>
              <a:rPr lang="en-US" dirty="0" smtClean="0"/>
            </a:br>
            <a:r>
              <a:rPr lang="en-US" dirty="0" smtClean="0"/>
              <a:t>Center Picture</a:t>
            </a:r>
          </a:p>
        </p:txBody>
      </p:sp>
      <p:sp>
        <p:nvSpPr>
          <p:cNvPr id="10" name="Large Left Picture Placeholder"/>
          <p:cNvSpPr>
            <a:spLocks noGrp="1"/>
          </p:cNvSpPr>
          <p:nvPr>
            <p:ph type="pic" sz="quarter" idx="16" hasCustomPrompt="1"/>
          </p:nvPr>
        </p:nvSpPr>
        <p:spPr>
          <a:xfrm>
            <a:off x="4178592" y="685800"/>
            <a:ext cx="3834816" cy="5486400"/>
          </a:xfrm>
          <a:solidFill>
            <a:schemeClr val="bg1">
              <a:lumMod val="85000"/>
              <a:lumOff val="15000"/>
            </a:schemeClr>
          </a:solidFill>
          <a:ln w="127000">
            <a:solidFill>
              <a:srgbClr val="404040"/>
            </a:solidFill>
          </a:ln>
          <a:effectLst/>
          <a:scene3d>
            <a:camera prst="orthographicFront"/>
            <a:lightRig rig="threePt" dir="t"/>
          </a:scene3d>
          <a:sp3d extrusionH="127000" prstMaterial="matte">
            <a:bevelT w="127000" prst="relaxedInset"/>
            <a:extrusionClr>
              <a:srgbClr val="404040"/>
            </a:extrusionClr>
          </a:sp3d>
        </p:spPr>
        <p:txBody>
          <a:bodyPr tIns="365760"/>
          <a:lstStyle>
            <a:lvl1pPr marL="0" indent="0" algn="ctr">
              <a:buNone/>
              <a:defRPr/>
            </a:lvl1pPr>
          </a:lstStyle>
          <a:p>
            <a:r>
              <a:rPr lang="en-US" dirty="0" smtClean="0"/>
              <a:t>Insert Left Picture</a:t>
            </a:r>
            <a:endParaRPr lang="en-US" dirty="0"/>
          </a:p>
        </p:txBody>
      </p:sp>
      <p:sp>
        <p:nvSpPr>
          <p:cNvPr id="11" name="Rectangle 10"/>
          <p:cNvSpPr/>
          <p:nvPr userDrawn="1"/>
        </p:nvSpPr>
        <p:spPr>
          <a:xfrm>
            <a:off x="12401958" y="10886"/>
            <a:ext cx="1853340" cy="6847114"/>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sz="1600" dirty="0" smtClean="0">
                <a:solidFill>
                  <a:prstClr val="white">
                    <a:lumMod val="50000"/>
                  </a:prstClr>
                </a:solidFill>
                <a:latin typeface="Calibri Light" panose="020F0302020204030204" pitchFamily="34" charset="0"/>
                <a:cs typeface="Calibri" panose="020F0502020204030204" pitchFamily="34" charset="0"/>
              </a:rPr>
              <a:t>To change the sample images, select a picture and delete it. Then click the Pictures icon in the placeholder to insert your own image.</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600" dirty="0" smtClean="0">
                <a:solidFill>
                  <a:prstClr val="white">
                    <a:lumMod val="50000"/>
                  </a:prstClr>
                </a:solidFill>
                <a:latin typeface="Calibri Light" panose="020F0302020204030204" pitchFamily="34" charset="0"/>
                <a:cs typeface="Calibri" panose="020F0502020204030204" pitchFamily="34" charset="0"/>
              </a:rPr>
              <a:t>Make it easier to</a:t>
            </a:r>
            <a:r>
              <a:rPr lang="en-US" sz="1600" baseline="0" dirty="0" smtClean="0">
                <a:solidFill>
                  <a:prstClr val="white">
                    <a:lumMod val="50000"/>
                  </a:prstClr>
                </a:solidFill>
                <a:latin typeface="Calibri Light" panose="020F0302020204030204" pitchFamily="34" charset="0"/>
                <a:cs typeface="Calibri" panose="020F0502020204030204" pitchFamily="34" charset="0"/>
              </a:rPr>
              <a:t> change the Center  Picture</a:t>
            </a:r>
            <a:r>
              <a:rPr lang="en-US" sz="1600" dirty="0" smtClean="0">
                <a:solidFill>
                  <a:prstClr val="white">
                    <a:lumMod val="50000"/>
                  </a:prstClr>
                </a:solidFill>
                <a:latin typeface="Calibri Light" panose="020F0302020204030204" pitchFamily="34" charset="0"/>
                <a:cs typeface="Calibri" panose="020F0502020204030204" pitchFamily="34" charset="0"/>
              </a:rPr>
              <a:t>: use the Selection Pane to temporarily hide the Large Left Picture Placeholder. (Home tab, Select, Selection Pane). Click the eye icon to hide or show an object.</a:t>
            </a:r>
          </a:p>
          <a:p>
            <a:pPr>
              <a:spcBef>
                <a:spcPts val="600"/>
              </a:spcBef>
            </a:pPr>
            <a:r>
              <a:rPr lang="en-US" sz="1600" dirty="0" smtClean="0">
                <a:solidFill>
                  <a:prstClr val="white">
                    <a:lumMod val="50000"/>
                  </a:prstClr>
                </a:solidFill>
                <a:latin typeface="Calibri Light" panose="020F0302020204030204" pitchFamily="34" charset="0"/>
                <a:cs typeface="Calibri" panose="020F0502020204030204" pitchFamily="34" charset="0"/>
              </a:rPr>
              <a:t>The animation is already done for you, just copy and paste the slide into your existing presentation. </a:t>
            </a:r>
          </a:p>
          <a:p>
            <a:pPr>
              <a:spcBef>
                <a:spcPts val="600"/>
              </a:spcBef>
            </a:pPr>
            <a:endParaRPr lang="en-US" sz="1600" dirty="0" smtClean="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1634128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8"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par>
                          <p:cTn id="7" fill="hold">
                            <p:stCondLst>
                              <p:cond delay="0"/>
                            </p:stCondLst>
                            <p:childTnLst>
                              <p:par>
                                <p:cTn id="8" presetID="1" presetClass="exit"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hidden"/>
                                      </p:to>
                                    </p:set>
                                  </p:childTnLst>
                                </p:cTn>
                              </p:par>
                            </p:childTnLst>
                          </p:cTn>
                        </p:par>
                        <p:par>
                          <p:cTn id="10" fill="hold">
                            <p:stCondLst>
                              <p:cond delay="0"/>
                            </p:stCondLst>
                            <p:childTnLst>
                              <p:par>
                                <p:cTn id="11" presetID="6" presetClass="emph" presetSubtype="0" autoRev="1" fill="hold" grpId="0" nodeType="afterEffect">
                                  <p:stCondLst>
                                    <p:cond delay="0"/>
                                  </p:stCondLst>
                                  <p:childTnLst>
                                    <p:animScale>
                                      <p:cBhvr>
                                        <p:cTn id="12" dur="1000" fill="hold"/>
                                        <p:tgtEl>
                                          <p:spTgt spid="6"/>
                                        </p:tgtEl>
                                      </p:cBhvr>
                                      <p:by x="125000" y="125000"/>
                                    </p:animScale>
                                  </p:childTnLst>
                                </p:cTn>
                              </p:par>
                              <p:par>
                                <p:cTn id="13" presetID="63" presetClass="path" presetSubtype="0" autoRev="1" fill="hold" grpId="1" nodeType="withEffect">
                                  <p:stCondLst>
                                    <p:cond delay="0"/>
                                  </p:stCondLst>
                                  <p:childTnLst>
                                    <p:animMotion origin="layout" path="M -1.875E-6 0 L 0.26133 0 " pathEditMode="relative" rAng="0" ptsTypes="AA">
                                      <p:cBhvr>
                                        <p:cTn id="14" dur="1000" fill="hold"/>
                                        <p:tgtEl>
                                          <p:spTgt spid="6"/>
                                        </p:tgtEl>
                                        <p:attrNameLst>
                                          <p:attrName>ppt_x</p:attrName>
                                          <p:attrName>ppt_y</p:attrName>
                                        </p:attrNameLst>
                                      </p:cBhvr>
                                      <p:rCtr x="13060" y="0"/>
                                    </p:animMotion>
                                  </p:childTnLst>
                                </p:cTn>
                              </p:par>
                              <p:par>
                                <p:cTn id="15" presetID="10" presetClass="exit" presetSubtype="0" fill="hold" grpId="2" nodeType="withEffect">
                                  <p:stCondLst>
                                    <p:cond delay="0"/>
                                  </p:stCondLst>
                                  <p:childTnLst>
                                    <p:animEffect transition="out" filter="fade">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par>
                                <p:cTn id="18" presetID="6" presetClass="emph" presetSubtype="0" fill="hold" grpId="1" nodeType="withEffect">
                                  <p:stCondLst>
                                    <p:cond delay="0"/>
                                  </p:stCondLst>
                                  <p:childTnLst>
                                    <p:animScale>
                                      <p:cBhvr>
                                        <p:cTn id="19" dur="10" fill="hold"/>
                                        <p:tgtEl>
                                          <p:spTgt spid="10"/>
                                        </p:tgtEl>
                                      </p:cBhvr>
                                      <p:by x="80000" y="80000"/>
                                    </p:animScale>
                                  </p:childTnLst>
                                </p:cTn>
                              </p:par>
                              <p:par>
                                <p:cTn id="20" presetID="10" presetClass="entr" presetSubtype="0" fill="hold" grpId="2"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1000"/>
                                        <p:tgtEl>
                                          <p:spTgt spid="10"/>
                                        </p:tgtEl>
                                      </p:cBhvr>
                                    </p:animEffect>
                                  </p:childTnLst>
                                </p:cTn>
                              </p:par>
                              <p:par>
                                <p:cTn id="23" presetID="6" presetClass="emph" presetSubtype="0" fill="hold" grpId="3" nodeType="withEffect">
                                  <p:stCondLst>
                                    <p:cond delay="0"/>
                                  </p:stCondLst>
                                  <p:childTnLst>
                                    <p:animScale>
                                      <p:cBhvr>
                                        <p:cTn id="24" dur="1000" fill="hold"/>
                                        <p:tgtEl>
                                          <p:spTgt spid="10"/>
                                        </p:tgtEl>
                                      </p:cBhvr>
                                      <p:by x="125000" y="125000"/>
                                    </p:animScale>
                                  </p:childTnLst>
                                </p:cTn>
                              </p:par>
                              <p:par>
                                <p:cTn id="25" presetID="35" presetClass="path" presetSubtype="0" fill="hold" grpId="4" nodeType="withEffect">
                                  <p:stCondLst>
                                    <p:cond delay="0"/>
                                  </p:stCondLst>
                                  <p:childTnLst>
                                    <p:animMotion origin="layout" path="M 0 0 L -0.26133 0 " pathEditMode="relative" rAng="0" ptsTypes="AA">
                                      <p:cBhvr>
                                        <p:cTn id="26" dur="1000" spd="-100000" fill="hold"/>
                                        <p:tgtEl>
                                          <p:spTgt spid="10"/>
                                        </p:tgtEl>
                                        <p:attrNameLst>
                                          <p:attrName>ppt_x</p:attrName>
                                          <p:attrName>ppt_y</p:attrName>
                                        </p:attrNameLst>
                                      </p:cBhvr>
                                      <p:rCtr x="-13047" y="0"/>
                                    </p:animMotion>
                                  </p:childTnLst>
                                </p:cTn>
                              </p:par>
                            </p:childTnLst>
                          </p:cTn>
                        </p:par>
                      </p:childTnLst>
                    </p:cTn>
                  </p:par>
                  <p:par>
                    <p:cTn id="27" fill="hold">
                      <p:stCondLst>
                        <p:cond delay="indefinite"/>
                      </p:stCondLst>
                      <p:childTnLst>
                        <p:par>
                          <p:cTn id="28" fill="hold">
                            <p:stCondLst>
                              <p:cond delay="0"/>
                            </p:stCondLst>
                            <p:childTnLst>
                              <p:par>
                                <p:cTn id="29" presetID="35" presetClass="path" presetSubtype="0" fill="hold" grpId="5" nodeType="clickEffect">
                                  <p:stCondLst>
                                    <p:cond delay="0"/>
                                  </p:stCondLst>
                                  <p:childTnLst>
                                    <p:animMotion origin="layout" path="M 5E-6 0 L -0.26875 0 " pathEditMode="relative" rAng="0" ptsTypes="AA">
                                      <p:cBhvr>
                                        <p:cTn id="30" dur="1000" fill="hold"/>
                                        <p:tgtEl>
                                          <p:spTgt spid="10"/>
                                        </p:tgtEl>
                                        <p:attrNameLst>
                                          <p:attrName>ppt_x</p:attrName>
                                          <p:attrName>ppt_y</p:attrName>
                                        </p:attrNameLst>
                                      </p:cBhvr>
                                      <p:rCtr x="-13438" y="0"/>
                                    </p:animMotion>
                                  </p:childTnLst>
                                </p:cTn>
                              </p:par>
                              <p:par>
                                <p:cTn id="31" presetID="6" presetClass="emph" presetSubtype="0" fill="hold" grpId="6" nodeType="withEffect">
                                  <p:stCondLst>
                                    <p:cond delay="0"/>
                                  </p:stCondLst>
                                  <p:childTnLst>
                                    <p:animScale>
                                      <p:cBhvr>
                                        <p:cTn id="32" dur="1000" fill="hold"/>
                                        <p:tgtEl>
                                          <p:spTgt spid="10"/>
                                        </p:tgtEl>
                                      </p:cBhvr>
                                      <p:by x="80000" y="80000"/>
                                    </p:animScale>
                                  </p:childTnLst>
                                </p:cTn>
                              </p:par>
                              <p:par>
                                <p:cTn id="33" presetID="10" presetClass="exit" presetSubtype="0" fill="hold" grpId="7" nodeType="withEffect">
                                  <p:stCondLst>
                                    <p:cond delay="0"/>
                                  </p:stCondLst>
                                  <p:childTnLst>
                                    <p:animEffect transition="out" filter="fade">
                                      <p:cBhvr>
                                        <p:cTn id="34" dur="1000"/>
                                        <p:tgtEl>
                                          <p:spTgt spid="10"/>
                                        </p:tgtEl>
                                      </p:cBhvr>
                                    </p:animEffect>
                                    <p:set>
                                      <p:cBhvr>
                                        <p:cTn id="35" dur="1" fill="hold">
                                          <p:stCondLst>
                                            <p:cond delay="999"/>
                                          </p:stCondLst>
                                        </p:cTn>
                                        <p:tgtEl>
                                          <p:spTgt spid="10"/>
                                        </p:tgtEl>
                                        <p:attrNameLst>
                                          <p:attrName>style.visibility</p:attrName>
                                        </p:attrNameLst>
                                      </p:cBhvr>
                                      <p:to>
                                        <p:strVal val="hidden"/>
                                      </p:to>
                                    </p:set>
                                  </p:childTnLst>
                                </p:cTn>
                              </p:par>
                              <p:par>
                                <p:cTn id="36" presetID="10" presetClass="entr" presetSubtype="0" fill="hold" grpId="3" nodeType="withEffect">
                                  <p:stCondLst>
                                    <p:cond delay="1000"/>
                                  </p:stCondLst>
                                  <p:childTnLst>
                                    <p:set>
                                      <p:cBhvr>
                                        <p:cTn id="37" dur="1" fill="hold">
                                          <p:stCondLst>
                                            <p:cond delay="0"/>
                                          </p:stCondLst>
                                        </p:cTn>
                                        <p:tgtEl>
                                          <p:spTgt spid="6"/>
                                        </p:tgtEl>
                                        <p:attrNameLst>
                                          <p:attrName>style.visibility</p:attrName>
                                        </p:attrNameLst>
                                      </p:cBhvr>
                                      <p:to>
                                        <p:strVal val="visible"/>
                                      </p:to>
                                    </p:set>
                                    <p:animEffect transition="in" filter="fade">
                                      <p:cBhvr>
                                        <p:cTn id="3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6" grpId="3" animBg="1"/>
      <p:bldP spid="10" grpId="0" animBg="1"/>
      <p:bldP spid="10" grpId="1" animBg="1"/>
      <p:bldP spid="10" grpId="2" animBg="1"/>
      <p:bldP spid="10" grpId="3" animBg="1"/>
      <p:bldP spid="10" grpId="4" animBg="1"/>
      <p:bldP spid="10" grpId="5" animBg="1"/>
      <p:bldP spid="10" grpId="6" animBg="1"/>
      <p:bldP spid="10" grpId="7" animBg="1"/>
      <p:bldP spid="10" grpId="8" animBg="1"/>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D5B6E4-F352-458B-BEEA-32D8382A8B30}" type="datetimeFigureOut">
              <a:rPr lang="en-US" smtClean="0"/>
              <a:t>10/1/2017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497D2B-E1B9-43CE-B810-3D4FD07A43AC}" type="slidenum">
              <a:rPr lang="en-US" smtClean="0"/>
              <a:t>‹#›</a:t>
            </a:fld>
            <a:endParaRPr lang="en-US"/>
          </a:p>
        </p:txBody>
      </p:sp>
    </p:spTree>
    <p:extLst>
      <p:ext uri="{BB962C8B-B14F-4D97-AF65-F5344CB8AC3E}">
        <p14:creationId xmlns:p14="http://schemas.microsoft.com/office/powerpoint/2010/main" val="49040520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62" r:id="rId10"/>
    <p:sldLayoutId id="2147483663" r:id="rId11"/>
    <p:sldLayoutId id="2147483656" r:id="rId12"/>
    <p:sldLayoutId id="2147483657" r:id="rId13"/>
    <p:sldLayoutId id="2147483658" r:id="rId14"/>
    <p:sldLayoutId id="2147483659"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3008243" y="217075"/>
            <a:ext cx="6459313" cy="769441"/>
          </a:xfrm>
          <a:prstGeom prst="rect">
            <a:avLst/>
          </a:prstGeom>
          <a:noFill/>
        </p:spPr>
        <p:txBody>
          <a:bodyPr wrap="square" rtlCol="0">
            <a:spAutoFit/>
          </a:bodyPr>
          <a:lstStyle/>
          <a:p>
            <a:r>
              <a:rPr lang="en-SG" sz="4400" b="1" dirty="0" smtClean="0">
                <a:latin typeface="Calibri" panose="020F0502020204030204" pitchFamily="34" charset="0"/>
              </a:rPr>
              <a:t>The Parousia – The Coming</a:t>
            </a:r>
            <a:endParaRPr lang="en-SG" sz="4400" b="1" dirty="0">
              <a:latin typeface="Calibri" panose="020F0502020204030204" pitchFamily="34" charset="0"/>
            </a:endParaRPr>
          </a:p>
        </p:txBody>
      </p:sp>
      <p:sp>
        <p:nvSpPr>
          <p:cNvPr id="2" name="TextBox 1"/>
          <p:cNvSpPr txBox="1"/>
          <p:nvPr/>
        </p:nvSpPr>
        <p:spPr>
          <a:xfrm>
            <a:off x="4333461" y="5857460"/>
            <a:ext cx="4068418" cy="954107"/>
          </a:xfrm>
          <a:prstGeom prst="rect">
            <a:avLst/>
          </a:prstGeom>
          <a:noFill/>
        </p:spPr>
        <p:txBody>
          <a:bodyPr wrap="square" rtlCol="0">
            <a:spAutoFit/>
          </a:bodyPr>
          <a:lstStyle/>
          <a:p>
            <a:pPr algn="ctr"/>
            <a:r>
              <a:rPr lang="en-SG" sz="2800" b="1" dirty="0" smtClean="0"/>
              <a:t>Sunday Service 1 Oct 2017</a:t>
            </a:r>
          </a:p>
          <a:p>
            <a:pPr algn="ctr"/>
            <a:r>
              <a:rPr lang="en-SG" sz="2800" b="1" dirty="0" smtClean="0"/>
              <a:t>Cecil </a:t>
            </a:r>
            <a:r>
              <a:rPr lang="en-SG" sz="2800" b="1" dirty="0" err="1" smtClean="0"/>
              <a:t>Ang</a:t>
            </a:r>
            <a:endParaRPr lang="en-SG" sz="2800" b="1" dirty="0"/>
          </a:p>
        </p:txBody>
      </p:sp>
      <p:pic>
        <p:nvPicPr>
          <p:cNvPr id="1028" name="Picture 4" descr="Image result for illustration on being ready for Christ's retur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3834" y="1099084"/>
            <a:ext cx="9498091" cy="46458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1423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DECLARATION</a:t>
            </a:r>
            <a:endParaRPr lang="en-SG"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SG" sz="3200" dirty="0" smtClean="0"/>
              <a:t>An </a:t>
            </a:r>
            <a:r>
              <a:rPr lang="en-SG" sz="3200" dirty="0"/>
              <a:t>appeal to the authority of “the word of the Lord</a:t>
            </a:r>
            <a:r>
              <a:rPr lang="en-SG" sz="3200" dirty="0" smtClean="0"/>
              <a:t>”</a:t>
            </a:r>
          </a:p>
          <a:p>
            <a:pPr lvl="1"/>
            <a:r>
              <a:rPr lang="en-SG" sz="3200" dirty="0"/>
              <a:t>Jesus’ teaching as found in Mt 24:31 </a:t>
            </a:r>
            <a:r>
              <a:rPr lang="en-SG" sz="3200" dirty="0" smtClean="0"/>
              <a:t>– </a:t>
            </a:r>
            <a:r>
              <a:rPr lang="en-SG" sz="3200" dirty="0"/>
              <a:t>“And he will send out his angels with a loud trumpet call, and they will gather his elect from the four winds, from one end of heaven to the other</a:t>
            </a:r>
            <a:r>
              <a:rPr lang="en-SG" sz="3200" dirty="0" smtClean="0"/>
              <a:t>.” (ESV)</a:t>
            </a:r>
            <a:endParaRPr lang="en-SG" sz="3200" dirty="0"/>
          </a:p>
          <a:p>
            <a:pPr lvl="1"/>
            <a:r>
              <a:rPr lang="en-SG" sz="3200" dirty="0"/>
              <a:t>A statement of Jesus not recorded in the Gospels (Ac 20:35)</a:t>
            </a:r>
          </a:p>
          <a:p>
            <a:pPr lvl="1"/>
            <a:r>
              <a:rPr lang="en-SG" sz="3200" dirty="0"/>
              <a:t>A word given by the Holy Spirit (1 </a:t>
            </a:r>
            <a:r>
              <a:rPr lang="en-SG" sz="3200" dirty="0" err="1"/>
              <a:t>Cor</a:t>
            </a:r>
            <a:r>
              <a:rPr lang="en-SG" sz="3200" dirty="0"/>
              <a:t> 2:13)</a:t>
            </a:r>
          </a:p>
          <a:p>
            <a:pPr>
              <a:buFont typeface="Wingdings" panose="05000000000000000000" pitchFamily="2" charset="2"/>
              <a:buChar char="v"/>
            </a:pPr>
            <a:endParaRPr lang="en-SG" sz="3200" dirty="0"/>
          </a:p>
        </p:txBody>
      </p:sp>
    </p:spTree>
    <p:extLst>
      <p:ext uri="{BB962C8B-B14F-4D97-AF65-F5344CB8AC3E}">
        <p14:creationId xmlns:p14="http://schemas.microsoft.com/office/powerpoint/2010/main" val="3231534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“RAPTURE”</a:t>
            </a:r>
            <a:endParaRPr lang="en-SG" b="1" dirty="0"/>
          </a:p>
        </p:txBody>
      </p:sp>
      <p:sp>
        <p:nvSpPr>
          <p:cNvPr id="3" name="Content Placeholder 2"/>
          <p:cNvSpPr>
            <a:spLocks noGrp="1"/>
          </p:cNvSpPr>
          <p:nvPr>
            <p:ph idx="1"/>
          </p:nvPr>
        </p:nvSpPr>
        <p:spPr>
          <a:xfrm>
            <a:off x="838200" y="1825625"/>
            <a:ext cx="10515600" cy="4671428"/>
          </a:xfrm>
        </p:spPr>
        <p:txBody>
          <a:bodyPr>
            <a:normAutofit lnSpcReduction="10000"/>
          </a:bodyPr>
          <a:lstStyle/>
          <a:p>
            <a:pPr>
              <a:buFont typeface="Wingdings" panose="05000000000000000000" pitchFamily="2" charset="2"/>
              <a:buChar char="v"/>
            </a:pPr>
            <a:r>
              <a:rPr lang="en-SG" sz="3200" dirty="0"/>
              <a:t>John Nelson </a:t>
            </a:r>
            <a:r>
              <a:rPr lang="en-SG" sz="3200" dirty="0" smtClean="0"/>
              <a:t>Darby (1830) </a:t>
            </a:r>
            <a:r>
              <a:rPr lang="en-SG" sz="3200" dirty="0"/>
              <a:t>and the Plymouth </a:t>
            </a:r>
            <a:r>
              <a:rPr lang="en-SG" sz="3200" dirty="0" smtClean="0"/>
              <a:t>Brethren</a:t>
            </a:r>
          </a:p>
          <a:p>
            <a:pPr>
              <a:buFont typeface="Wingdings" panose="05000000000000000000" pitchFamily="2" charset="2"/>
              <a:buChar char="v"/>
            </a:pPr>
            <a:r>
              <a:rPr lang="en-SG" sz="3200" dirty="0" smtClean="0"/>
              <a:t>Scofield Reference Bible</a:t>
            </a:r>
          </a:p>
          <a:p>
            <a:pPr>
              <a:buFont typeface="Wingdings" panose="05000000000000000000" pitchFamily="2" charset="2"/>
              <a:buChar char="v"/>
            </a:pPr>
            <a:r>
              <a:rPr lang="en-SG" sz="3200" i="1" dirty="0" err="1" smtClean="0"/>
              <a:t>Harpazo</a:t>
            </a:r>
            <a:r>
              <a:rPr lang="en-SG" sz="3200" dirty="0" smtClean="0"/>
              <a:t> (Greek) - "caught </a:t>
            </a:r>
            <a:r>
              <a:rPr lang="en-SG" sz="3200" dirty="0"/>
              <a:t>up" (v </a:t>
            </a:r>
            <a:r>
              <a:rPr lang="en-SG" sz="3200" dirty="0" smtClean="0"/>
              <a:t>17)</a:t>
            </a:r>
          </a:p>
          <a:p>
            <a:pPr>
              <a:buFont typeface="Wingdings" panose="05000000000000000000" pitchFamily="2" charset="2"/>
              <a:buChar char="v"/>
            </a:pPr>
            <a:r>
              <a:rPr lang="en-SG" sz="3200" i="1" dirty="0" err="1" smtClean="0"/>
              <a:t>Rapio</a:t>
            </a:r>
            <a:r>
              <a:rPr lang="en-SG" sz="3200" dirty="0"/>
              <a:t> </a:t>
            </a:r>
            <a:r>
              <a:rPr lang="en-SG" sz="3200" dirty="0" smtClean="0"/>
              <a:t>(Latin) - to </a:t>
            </a:r>
            <a:r>
              <a:rPr lang="en-SG" sz="3200" dirty="0"/>
              <a:t>seize and carry away</a:t>
            </a:r>
            <a:endParaRPr lang="en-SG" sz="3200" dirty="0" smtClean="0"/>
          </a:p>
          <a:p>
            <a:pPr>
              <a:buFont typeface="Wingdings" panose="05000000000000000000" pitchFamily="2" charset="2"/>
              <a:buChar char="v"/>
            </a:pPr>
            <a:r>
              <a:rPr lang="en-SG" sz="3200" dirty="0"/>
              <a:t>P</a:t>
            </a:r>
            <a:r>
              <a:rPr lang="en-SG" sz="3200" dirty="0" smtClean="0"/>
              <a:t>re-</a:t>
            </a:r>
            <a:r>
              <a:rPr lang="en-SG" sz="3200" dirty="0" err="1" smtClean="0"/>
              <a:t>tribulational</a:t>
            </a:r>
            <a:r>
              <a:rPr lang="en-SG" sz="3200" dirty="0" smtClean="0"/>
              <a:t> </a:t>
            </a:r>
            <a:r>
              <a:rPr lang="en-SG" sz="3200" dirty="0"/>
              <a:t>rapture i.e. the church would be taken out of this </a:t>
            </a:r>
            <a:r>
              <a:rPr lang="en-SG" sz="3200" dirty="0" smtClean="0"/>
              <a:t>world </a:t>
            </a:r>
            <a:r>
              <a:rPr lang="en-SG" sz="3200" dirty="0"/>
              <a:t>before God unleased His </a:t>
            </a:r>
            <a:r>
              <a:rPr lang="en-SG" sz="3200" dirty="0" smtClean="0"/>
              <a:t>wrath (Tribulation); different from Christ’s visible coming  &amp; can take place anytime</a:t>
            </a:r>
          </a:p>
          <a:p>
            <a:pPr>
              <a:buFont typeface="Wingdings" panose="05000000000000000000" pitchFamily="2" charset="2"/>
              <a:buChar char="v"/>
            </a:pPr>
            <a:r>
              <a:rPr lang="en-SG" sz="3200" dirty="0"/>
              <a:t>Daniel’s 70 weeks (Dan 9:24-27</a:t>
            </a:r>
            <a:r>
              <a:rPr lang="en-SG" sz="3200" dirty="0" smtClean="0"/>
              <a:t>) – Dispensationalism </a:t>
            </a:r>
            <a:endParaRPr lang="en-SG" sz="3200" dirty="0"/>
          </a:p>
        </p:txBody>
      </p:sp>
    </p:spTree>
    <p:extLst>
      <p:ext uri="{BB962C8B-B14F-4D97-AF65-F5344CB8AC3E}">
        <p14:creationId xmlns:p14="http://schemas.microsoft.com/office/powerpoint/2010/main" val="3436853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COMFORT</a:t>
            </a:r>
            <a:endParaRPr lang="en-SG" b="1" dirty="0"/>
          </a:p>
        </p:txBody>
      </p:sp>
      <p:sp>
        <p:nvSpPr>
          <p:cNvPr id="3" name="Content Placeholder 2"/>
          <p:cNvSpPr>
            <a:spLocks noGrp="1"/>
          </p:cNvSpPr>
          <p:nvPr>
            <p:ph idx="1"/>
          </p:nvPr>
        </p:nvSpPr>
        <p:spPr>
          <a:xfrm>
            <a:off x="838200" y="1668379"/>
            <a:ext cx="10515600" cy="4508584"/>
          </a:xfrm>
        </p:spPr>
        <p:txBody>
          <a:bodyPr>
            <a:normAutofit/>
          </a:bodyPr>
          <a:lstStyle/>
          <a:p>
            <a:pPr marL="0" indent="0">
              <a:buNone/>
            </a:pPr>
            <a:r>
              <a:rPr lang="en-SG" sz="3200" b="1" baseline="30000" dirty="0"/>
              <a:t> </a:t>
            </a:r>
            <a:r>
              <a:rPr lang="en-SG" sz="3200" dirty="0"/>
              <a:t>Therefore comfort one another with these </a:t>
            </a:r>
            <a:r>
              <a:rPr lang="en-SG" sz="3200" dirty="0" smtClean="0"/>
              <a:t>words (v 18).</a:t>
            </a:r>
          </a:p>
          <a:p>
            <a:pPr marL="0" indent="0">
              <a:buNone/>
            </a:pPr>
            <a:endParaRPr lang="en-SG" sz="3200" i="1" dirty="0" smtClean="0"/>
          </a:p>
          <a:p>
            <a:pPr>
              <a:buFont typeface="Wingdings" panose="05000000000000000000" pitchFamily="2" charset="2"/>
              <a:buChar char="v"/>
            </a:pPr>
            <a:r>
              <a:rPr lang="en-SG" sz="3200" i="1" dirty="0" err="1" smtClean="0"/>
              <a:t>Parakaleo</a:t>
            </a:r>
            <a:r>
              <a:rPr lang="en-SG" sz="3200" dirty="0" smtClean="0"/>
              <a:t> (Greek) </a:t>
            </a:r>
            <a:r>
              <a:rPr lang="en-SG" sz="3200" dirty="0"/>
              <a:t>– </a:t>
            </a:r>
            <a:r>
              <a:rPr lang="en-SG" sz="3200" dirty="0" smtClean="0"/>
              <a:t>Comfort or “to </a:t>
            </a:r>
            <a:r>
              <a:rPr lang="en-SG" sz="3200" dirty="0"/>
              <a:t>call one alongside</a:t>
            </a:r>
            <a:r>
              <a:rPr lang="en-SG" sz="3200" dirty="0" smtClean="0"/>
              <a:t>”</a:t>
            </a:r>
          </a:p>
          <a:p>
            <a:pPr>
              <a:buFont typeface="Wingdings" panose="05000000000000000000" pitchFamily="2" charset="2"/>
              <a:buChar char="v"/>
            </a:pPr>
            <a:r>
              <a:rPr lang="en-SG" sz="3200" i="1" dirty="0" err="1" smtClean="0"/>
              <a:t>Parakletos</a:t>
            </a:r>
            <a:r>
              <a:rPr lang="en-SG" sz="3200" dirty="0" smtClean="0"/>
              <a:t> (Greek) – Comforter; used of the Holy Spirit (</a:t>
            </a:r>
            <a:r>
              <a:rPr lang="en-SG" sz="3200" dirty="0" err="1" smtClean="0"/>
              <a:t>Jn</a:t>
            </a:r>
            <a:r>
              <a:rPr lang="en-SG" sz="3200" dirty="0" smtClean="0"/>
              <a:t> 14:16; 15:26)</a:t>
            </a:r>
            <a:endParaRPr lang="en-SG" sz="3200" dirty="0"/>
          </a:p>
        </p:txBody>
      </p:sp>
    </p:spTree>
    <p:extLst>
      <p:ext uri="{BB962C8B-B14F-4D97-AF65-F5344CB8AC3E}">
        <p14:creationId xmlns:p14="http://schemas.microsoft.com/office/powerpoint/2010/main" val="3837005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cap="all" dirty="0"/>
              <a:t>Why is Jesus coming back?</a:t>
            </a:r>
            <a:endParaRPr lang="en-SG" cap="all" dirty="0"/>
          </a:p>
        </p:txBody>
      </p:sp>
      <p:sp>
        <p:nvSpPr>
          <p:cNvPr id="3" name="Content Placeholder 2"/>
          <p:cNvSpPr>
            <a:spLocks noGrp="1"/>
          </p:cNvSpPr>
          <p:nvPr>
            <p:ph idx="1"/>
          </p:nvPr>
        </p:nvSpPr>
        <p:spPr/>
        <p:txBody>
          <a:bodyPr>
            <a:normAutofit/>
          </a:bodyPr>
          <a:lstStyle/>
          <a:p>
            <a:pPr marL="514350" lvl="0" indent="-514350">
              <a:buFont typeface="+mj-lt"/>
              <a:buAutoNum type="arabicPeriod"/>
            </a:pPr>
            <a:r>
              <a:rPr lang="en-SG" sz="3200" dirty="0"/>
              <a:t>To keep His promise to His disciples </a:t>
            </a:r>
            <a:r>
              <a:rPr lang="en-SG" sz="3200" dirty="0" smtClean="0"/>
              <a:t>(</a:t>
            </a:r>
            <a:r>
              <a:rPr lang="en-SG" sz="3200" dirty="0" err="1" smtClean="0"/>
              <a:t>Jn</a:t>
            </a:r>
            <a:r>
              <a:rPr lang="en-SG" sz="3200" dirty="0" smtClean="0"/>
              <a:t> 14:1-3)</a:t>
            </a:r>
          </a:p>
          <a:p>
            <a:pPr marL="514350" lvl="0" indent="-514350">
              <a:buFont typeface="+mj-lt"/>
              <a:buAutoNum type="arabicPeriod"/>
            </a:pPr>
            <a:r>
              <a:rPr lang="en-SG" sz="3200" dirty="0"/>
              <a:t>To complete the salvation </a:t>
            </a:r>
            <a:r>
              <a:rPr lang="en-SG" sz="3200" dirty="0" smtClean="0"/>
              <a:t>plan (</a:t>
            </a:r>
            <a:r>
              <a:rPr lang="en-SG" sz="3200" dirty="0" err="1" smtClean="0"/>
              <a:t>Heb</a:t>
            </a:r>
            <a:r>
              <a:rPr lang="en-SG" sz="3200" dirty="0" smtClean="0"/>
              <a:t> 9:27-28; 1 </a:t>
            </a:r>
            <a:r>
              <a:rPr lang="en-SG" sz="3200" dirty="0" err="1" smtClean="0"/>
              <a:t>Jn</a:t>
            </a:r>
            <a:r>
              <a:rPr lang="en-SG" sz="3200" dirty="0" smtClean="0"/>
              <a:t> 3:2)</a:t>
            </a:r>
          </a:p>
          <a:p>
            <a:pPr marL="514350" lvl="0" indent="-514350">
              <a:buFont typeface="+mj-lt"/>
              <a:buAutoNum type="arabicPeriod"/>
            </a:pPr>
            <a:r>
              <a:rPr lang="en-SG" sz="3200" dirty="0"/>
              <a:t>To judge the </a:t>
            </a:r>
            <a:r>
              <a:rPr lang="en-SG" sz="3200" dirty="0" smtClean="0"/>
              <a:t>world (Ac 17:30-31; 2 </a:t>
            </a:r>
            <a:r>
              <a:rPr lang="en-SG" sz="3200" dirty="0" err="1" smtClean="0"/>
              <a:t>Cor</a:t>
            </a:r>
            <a:r>
              <a:rPr lang="en-SG" sz="3200" dirty="0" smtClean="0"/>
              <a:t> 5:10; Rev 19:19-20; Rev 20:11-15)</a:t>
            </a:r>
          </a:p>
          <a:p>
            <a:pPr marL="514350" lvl="0" indent="-514350">
              <a:buFont typeface="+mj-lt"/>
              <a:buAutoNum type="arabicPeriod"/>
            </a:pPr>
            <a:r>
              <a:rPr lang="en-SG" sz="3200" dirty="0"/>
              <a:t>To rule and reign on </a:t>
            </a:r>
            <a:r>
              <a:rPr lang="en-SG" sz="3200" dirty="0" smtClean="0"/>
              <a:t>earth with His saints (Rev 20:4)</a:t>
            </a:r>
          </a:p>
          <a:p>
            <a:pPr marL="514350" lvl="0" indent="-514350">
              <a:buFont typeface="+mj-lt"/>
              <a:buAutoNum type="arabicPeriod"/>
            </a:pPr>
            <a:endParaRPr lang="en-SG" dirty="0"/>
          </a:p>
          <a:p>
            <a:pPr marL="514350" indent="-514350">
              <a:buFont typeface="+mj-lt"/>
              <a:buAutoNum type="arabicPeriod"/>
            </a:pPr>
            <a:endParaRPr lang="en-SG" dirty="0"/>
          </a:p>
        </p:txBody>
      </p:sp>
    </p:spTree>
    <p:extLst>
      <p:ext uri="{BB962C8B-B14F-4D97-AF65-F5344CB8AC3E}">
        <p14:creationId xmlns:p14="http://schemas.microsoft.com/office/powerpoint/2010/main" val="646712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cap="all" dirty="0"/>
              <a:t>When will it take place</a:t>
            </a:r>
            <a:r>
              <a:rPr lang="en-SG" b="1" cap="all" dirty="0" smtClean="0"/>
              <a:t>?</a:t>
            </a:r>
            <a:endParaRPr lang="en-SG" cap="all" dirty="0"/>
          </a:p>
        </p:txBody>
      </p:sp>
      <p:sp>
        <p:nvSpPr>
          <p:cNvPr id="3" name="Content Placeholder 2"/>
          <p:cNvSpPr>
            <a:spLocks noGrp="1"/>
          </p:cNvSpPr>
          <p:nvPr>
            <p:ph idx="1"/>
          </p:nvPr>
        </p:nvSpPr>
        <p:spPr/>
        <p:txBody>
          <a:bodyPr>
            <a:normAutofit fontScale="92500"/>
          </a:bodyPr>
          <a:lstStyle/>
          <a:p>
            <a:pPr marL="0" indent="0">
              <a:buNone/>
            </a:pPr>
            <a:r>
              <a:rPr lang="en-SG" sz="3200" dirty="0"/>
              <a:t>Now concerning the times and the seasons, brothers, you have no need to have anything written to you. </a:t>
            </a:r>
            <a:r>
              <a:rPr lang="en-SG" sz="3200" b="1" baseline="30000" dirty="0"/>
              <a:t>2 </a:t>
            </a:r>
            <a:r>
              <a:rPr lang="en-SG" sz="3200" dirty="0"/>
              <a:t>For you yourselves are fully aware that the day of the Lord will come like a thief in the night. </a:t>
            </a:r>
            <a:r>
              <a:rPr lang="en-SG" sz="3200" b="1" baseline="30000" dirty="0"/>
              <a:t>3 </a:t>
            </a:r>
            <a:r>
              <a:rPr lang="en-SG" sz="3200" dirty="0"/>
              <a:t>While people are saying, “There is peace and security,” then sudden destruction will come upon them as </a:t>
            </a:r>
            <a:r>
              <a:rPr lang="en-SG" sz="3200" dirty="0" smtClean="0"/>
              <a:t>labour </a:t>
            </a:r>
            <a:r>
              <a:rPr lang="en-SG" sz="3200" dirty="0"/>
              <a:t>pains come upon a pregnant woman, and they will not escape. </a:t>
            </a:r>
            <a:r>
              <a:rPr lang="en-SG" sz="3200" b="1" baseline="30000" dirty="0"/>
              <a:t>4 </a:t>
            </a:r>
            <a:r>
              <a:rPr lang="en-SG" sz="3200" dirty="0"/>
              <a:t>But you are not in darkness, brothers, for that day to surprise you like a thief. </a:t>
            </a:r>
            <a:r>
              <a:rPr lang="en-SG" sz="3200" b="1" baseline="30000" dirty="0"/>
              <a:t>5 </a:t>
            </a:r>
            <a:r>
              <a:rPr lang="en-SG" sz="3200" dirty="0"/>
              <a:t>For you are all children of light, children of the day. We are not of the night or of the darkness. </a:t>
            </a:r>
            <a:r>
              <a:rPr lang="en-SG" sz="3200" b="1" baseline="30000" dirty="0"/>
              <a:t>6 </a:t>
            </a:r>
            <a:r>
              <a:rPr lang="en-SG" sz="3200" dirty="0"/>
              <a:t>So then let us not sleep, as others do, but let us keep awake and be sober.  1 </a:t>
            </a:r>
            <a:r>
              <a:rPr lang="en-SG" sz="3200" dirty="0" err="1"/>
              <a:t>Th</a:t>
            </a:r>
            <a:r>
              <a:rPr lang="en-SG" sz="3200" dirty="0"/>
              <a:t> 5:1-3 ESV</a:t>
            </a:r>
          </a:p>
          <a:p>
            <a:endParaRPr lang="en-SG" dirty="0"/>
          </a:p>
        </p:txBody>
      </p:sp>
    </p:spTree>
    <p:extLst>
      <p:ext uri="{BB962C8B-B14F-4D97-AF65-F5344CB8AC3E}">
        <p14:creationId xmlns:p14="http://schemas.microsoft.com/office/powerpoint/2010/main" val="3453625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cap="all" dirty="0"/>
              <a:t>When will it take place</a:t>
            </a:r>
            <a:r>
              <a:rPr lang="en-SG" b="1" cap="all" dirty="0" smtClean="0"/>
              <a:t>?</a:t>
            </a:r>
            <a:endParaRPr lang="en-SG" cap="all" dirty="0"/>
          </a:p>
        </p:txBody>
      </p:sp>
      <p:sp>
        <p:nvSpPr>
          <p:cNvPr id="3" name="Content Placeholder 2"/>
          <p:cNvSpPr>
            <a:spLocks noGrp="1"/>
          </p:cNvSpPr>
          <p:nvPr>
            <p:ph idx="1"/>
          </p:nvPr>
        </p:nvSpPr>
        <p:spPr>
          <a:xfrm>
            <a:off x="838200" y="1555844"/>
            <a:ext cx="10515600" cy="4940489"/>
          </a:xfrm>
        </p:spPr>
        <p:txBody>
          <a:bodyPr>
            <a:normAutofit lnSpcReduction="10000"/>
          </a:bodyPr>
          <a:lstStyle/>
          <a:p>
            <a:pPr>
              <a:buFont typeface="Wingdings" panose="05000000000000000000" pitchFamily="2" charset="2"/>
              <a:buChar char="v"/>
            </a:pPr>
            <a:r>
              <a:rPr lang="en-SG" sz="3200" dirty="0" smtClean="0"/>
              <a:t>Like a thief in the night (v 2) – at an hour least expected (Mt 24:42-44); pointless to fix a date/time (Ac 1:7</a:t>
            </a:r>
            <a:r>
              <a:rPr lang="en-SG" sz="3200" dirty="0" smtClean="0"/>
              <a:t>)</a:t>
            </a:r>
          </a:p>
          <a:p>
            <a:pPr marL="0" indent="0">
              <a:buNone/>
            </a:pPr>
            <a:r>
              <a:rPr lang="en-SG" sz="3200" b="1" baseline="30000" dirty="0" smtClean="0"/>
              <a:t>42 </a:t>
            </a:r>
            <a:r>
              <a:rPr lang="en-SG" sz="3200" dirty="0" smtClean="0"/>
              <a:t>Therefore</a:t>
            </a:r>
            <a:r>
              <a:rPr lang="en-SG" sz="3200" dirty="0"/>
              <a:t>, stay awake, for you do not know on what day your Lord is coming. </a:t>
            </a:r>
            <a:r>
              <a:rPr lang="en-SG" sz="3200" b="1" baseline="30000" dirty="0"/>
              <a:t>43 </a:t>
            </a:r>
            <a:r>
              <a:rPr lang="en-SG" sz="3200" dirty="0"/>
              <a:t>But know this, that if the master of the house had known in what part of the night the thief was coming, he would have stayed awake and would not have let his house be broken into. </a:t>
            </a:r>
            <a:r>
              <a:rPr lang="en-SG" sz="3200" b="1" baseline="30000" dirty="0"/>
              <a:t>44 </a:t>
            </a:r>
            <a:r>
              <a:rPr lang="en-SG" sz="3200" dirty="0"/>
              <a:t>Therefore you also must be ready, for the Son of Man is coming at an hour you do not expect.</a:t>
            </a:r>
            <a:endParaRPr lang="en-SG" sz="3200" dirty="0" smtClean="0"/>
          </a:p>
          <a:p>
            <a:pPr>
              <a:buFont typeface="Wingdings" panose="05000000000000000000" pitchFamily="2" charset="2"/>
              <a:buChar char="v"/>
            </a:pPr>
            <a:r>
              <a:rPr lang="en-SG" sz="3200" dirty="0" smtClean="0"/>
              <a:t>Distinction between they (the world) and the Thessalonians (Christians) as seen in v3-4; as children of light we should not be caught off guard</a:t>
            </a:r>
          </a:p>
          <a:p>
            <a:pPr marL="0" indent="0">
              <a:buNone/>
            </a:pPr>
            <a:endParaRPr lang="en-SG" dirty="0"/>
          </a:p>
        </p:txBody>
      </p:sp>
    </p:spTree>
    <p:extLst>
      <p:ext uri="{BB962C8B-B14F-4D97-AF65-F5344CB8AC3E}">
        <p14:creationId xmlns:p14="http://schemas.microsoft.com/office/powerpoint/2010/main" val="468976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cap="all" dirty="0"/>
              <a:t>When will it take place</a:t>
            </a:r>
            <a:r>
              <a:rPr lang="en-SG" b="1" cap="all" dirty="0" smtClean="0"/>
              <a:t>?</a:t>
            </a:r>
            <a:endParaRPr lang="en-SG" cap="all" dirty="0"/>
          </a:p>
        </p:txBody>
      </p:sp>
      <p:sp>
        <p:nvSpPr>
          <p:cNvPr id="3" name="Content Placeholder 2"/>
          <p:cNvSpPr>
            <a:spLocks noGrp="1"/>
          </p:cNvSpPr>
          <p:nvPr>
            <p:ph idx="1"/>
          </p:nvPr>
        </p:nvSpPr>
        <p:spPr>
          <a:xfrm>
            <a:off x="838200" y="1555844"/>
            <a:ext cx="10515600" cy="4940489"/>
          </a:xfrm>
        </p:spPr>
        <p:txBody>
          <a:bodyPr>
            <a:normAutofit/>
          </a:bodyPr>
          <a:lstStyle/>
          <a:p>
            <a:pPr marL="0" indent="0">
              <a:buNone/>
            </a:pPr>
            <a:r>
              <a:rPr lang="en-SG" sz="3200" dirty="0"/>
              <a:t>Now concerning the </a:t>
            </a:r>
            <a:r>
              <a:rPr lang="en-SG" sz="3200" u="sng" dirty="0"/>
              <a:t>coming</a:t>
            </a:r>
            <a:r>
              <a:rPr lang="en-SG" sz="3200" dirty="0"/>
              <a:t> of our Lord Jesus Christ and our being gathered together to him, we ask you, </a:t>
            </a:r>
            <a:r>
              <a:rPr lang="en-SG" sz="3200" dirty="0" smtClean="0"/>
              <a:t>brothers,</a:t>
            </a:r>
            <a:r>
              <a:rPr lang="en-SG" sz="3200" dirty="0"/>
              <a:t> </a:t>
            </a:r>
            <a:r>
              <a:rPr lang="en-SG" sz="3200" b="1" baseline="30000" dirty="0"/>
              <a:t>2 </a:t>
            </a:r>
            <a:r>
              <a:rPr lang="en-SG" sz="3200" dirty="0"/>
              <a:t>not to be quickly shaken in mind or alarmed, either by a spirit or a spoken word, or a letter seeming to be from us, to the effect that the day of the Lord has come. </a:t>
            </a:r>
            <a:r>
              <a:rPr lang="en-SG" sz="3200" b="1" baseline="30000" dirty="0"/>
              <a:t>3 </a:t>
            </a:r>
            <a:r>
              <a:rPr lang="en-SG" sz="3200" dirty="0"/>
              <a:t>Let no one deceive you in any way. For that day will not come, unless the rebellion comes first, and the man of </a:t>
            </a:r>
            <a:r>
              <a:rPr lang="en-SG" sz="3200" dirty="0" smtClean="0"/>
              <a:t>lawlessness</a:t>
            </a:r>
            <a:r>
              <a:rPr lang="en-SG" sz="3200" dirty="0"/>
              <a:t> is revealed, the son of </a:t>
            </a:r>
            <a:r>
              <a:rPr lang="en-SG" sz="3200" dirty="0" smtClean="0"/>
              <a:t>destruction, </a:t>
            </a:r>
            <a:r>
              <a:rPr lang="en-SG" sz="3200" b="1" baseline="30000" dirty="0" smtClean="0"/>
              <a:t>4</a:t>
            </a:r>
            <a:r>
              <a:rPr lang="en-SG" sz="3200" b="1" baseline="30000" dirty="0"/>
              <a:t> </a:t>
            </a:r>
            <a:r>
              <a:rPr lang="en-SG" sz="3200" dirty="0"/>
              <a:t>who opposes and exalts himself against every so-called god or object of worship, so that he takes his seat in the temple of God, proclaiming himself to be God. </a:t>
            </a:r>
            <a:r>
              <a:rPr lang="en-SG" sz="3200" dirty="0" smtClean="0"/>
              <a:t>  		2 </a:t>
            </a:r>
            <a:r>
              <a:rPr lang="en-SG" sz="3200" dirty="0" err="1" smtClean="0"/>
              <a:t>Th</a:t>
            </a:r>
            <a:r>
              <a:rPr lang="en-SG" sz="3200" dirty="0" smtClean="0"/>
              <a:t> 2:1-4 ESV</a:t>
            </a:r>
            <a:endParaRPr lang="en-SG" sz="3200" dirty="0"/>
          </a:p>
          <a:p>
            <a:endParaRPr lang="en-SG" dirty="0"/>
          </a:p>
        </p:txBody>
      </p:sp>
    </p:spTree>
    <p:extLst>
      <p:ext uri="{BB962C8B-B14F-4D97-AF65-F5344CB8AC3E}">
        <p14:creationId xmlns:p14="http://schemas.microsoft.com/office/powerpoint/2010/main" val="1243813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cap="all" dirty="0"/>
              <a:t>When will it take place</a:t>
            </a:r>
            <a:r>
              <a:rPr lang="en-SG" b="1" cap="all" dirty="0" smtClean="0"/>
              <a:t>?</a:t>
            </a:r>
            <a:endParaRPr lang="en-SG" cap="all" dirty="0"/>
          </a:p>
        </p:txBody>
      </p:sp>
      <p:sp>
        <p:nvSpPr>
          <p:cNvPr id="3" name="Content Placeholder 2"/>
          <p:cNvSpPr>
            <a:spLocks noGrp="1"/>
          </p:cNvSpPr>
          <p:nvPr>
            <p:ph idx="1"/>
          </p:nvPr>
        </p:nvSpPr>
        <p:spPr>
          <a:xfrm>
            <a:off x="838200" y="1555844"/>
            <a:ext cx="10515600" cy="4940489"/>
          </a:xfrm>
        </p:spPr>
        <p:txBody>
          <a:bodyPr>
            <a:normAutofit/>
          </a:bodyPr>
          <a:lstStyle/>
          <a:p>
            <a:pPr marL="0" indent="0">
              <a:buNone/>
            </a:pPr>
            <a:r>
              <a:rPr lang="en-SG" sz="3200" b="1" baseline="30000" dirty="0"/>
              <a:t>5 </a:t>
            </a:r>
            <a:r>
              <a:rPr lang="en-SG" sz="3200" dirty="0"/>
              <a:t>Do you not remember that when I was still with you I told you these things? </a:t>
            </a:r>
            <a:r>
              <a:rPr lang="en-SG" sz="3200" b="1" baseline="30000" dirty="0"/>
              <a:t>6 </a:t>
            </a:r>
            <a:r>
              <a:rPr lang="en-SG" sz="3200" dirty="0"/>
              <a:t>And you know what is restraining him now so that he may be revealed in his time. </a:t>
            </a:r>
            <a:r>
              <a:rPr lang="en-SG" sz="3200" b="1" baseline="30000" dirty="0"/>
              <a:t>7 </a:t>
            </a:r>
            <a:r>
              <a:rPr lang="en-SG" sz="3200" dirty="0"/>
              <a:t>For the mystery of lawlessness is already at work. Only he who now restrains it will do so until he is out of the way. </a:t>
            </a:r>
            <a:r>
              <a:rPr lang="en-SG" sz="3200" b="1" baseline="30000" dirty="0"/>
              <a:t>8 </a:t>
            </a:r>
            <a:r>
              <a:rPr lang="en-SG" sz="3200" dirty="0"/>
              <a:t>And then the lawless one will be revealed, whom the Lord Jesus will kill with the breath of his mouth and bring to nothing by the appearance of his </a:t>
            </a:r>
            <a:r>
              <a:rPr lang="en-SG" sz="3200" u="sng" dirty="0"/>
              <a:t>coming</a:t>
            </a:r>
            <a:r>
              <a:rPr lang="en-SG" sz="3200" dirty="0"/>
              <a:t>.</a:t>
            </a:r>
            <a:r>
              <a:rPr lang="en-SG" sz="3200" dirty="0" smtClean="0"/>
              <a:t>   2 </a:t>
            </a:r>
            <a:r>
              <a:rPr lang="en-SG" sz="3200" dirty="0" err="1" smtClean="0"/>
              <a:t>Th</a:t>
            </a:r>
            <a:r>
              <a:rPr lang="en-SG" sz="3200" dirty="0" smtClean="0"/>
              <a:t> 2:5-8 ESV</a:t>
            </a:r>
            <a:endParaRPr lang="en-SG" sz="3200" dirty="0"/>
          </a:p>
          <a:p>
            <a:endParaRPr lang="en-SG" dirty="0"/>
          </a:p>
        </p:txBody>
      </p:sp>
    </p:spTree>
    <p:extLst>
      <p:ext uri="{BB962C8B-B14F-4D97-AF65-F5344CB8AC3E}">
        <p14:creationId xmlns:p14="http://schemas.microsoft.com/office/powerpoint/2010/main" val="564808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cap="all" dirty="0"/>
              <a:t>When will it take place</a:t>
            </a:r>
            <a:r>
              <a:rPr lang="en-SG" b="1" cap="all" dirty="0" smtClean="0"/>
              <a:t>?</a:t>
            </a:r>
            <a:endParaRPr lang="en-SG" cap="all" dirty="0"/>
          </a:p>
        </p:txBody>
      </p:sp>
      <p:sp>
        <p:nvSpPr>
          <p:cNvPr id="3" name="Content Placeholder 2"/>
          <p:cNvSpPr>
            <a:spLocks noGrp="1"/>
          </p:cNvSpPr>
          <p:nvPr>
            <p:ph idx="1"/>
          </p:nvPr>
        </p:nvSpPr>
        <p:spPr>
          <a:xfrm>
            <a:off x="838200" y="1555844"/>
            <a:ext cx="10515600" cy="4940489"/>
          </a:xfrm>
        </p:spPr>
        <p:txBody>
          <a:bodyPr>
            <a:normAutofit/>
          </a:bodyPr>
          <a:lstStyle/>
          <a:p>
            <a:pPr marL="0" indent="0">
              <a:buNone/>
            </a:pPr>
            <a:r>
              <a:rPr lang="en-SG" sz="3200" dirty="0" smtClean="0"/>
              <a:t>“</a:t>
            </a:r>
            <a:r>
              <a:rPr lang="en-SG" sz="3200" dirty="0"/>
              <a:t>Tell us, when will these things be, and what will be the sign of your coming and of the end of the age</a:t>
            </a:r>
            <a:r>
              <a:rPr lang="en-SG" sz="3200" dirty="0" smtClean="0"/>
              <a:t>?” Mt 24:3</a:t>
            </a:r>
          </a:p>
          <a:p>
            <a:pPr>
              <a:buFont typeface="Wingdings" panose="05000000000000000000" pitchFamily="2" charset="2"/>
              <a:buChar char="v"/>
            </a:pPr>
            <a:r>
              <a:rPr lang="en-SG" sz="3200" dirty="0" smtClean="0"/>
              <a:t>Labour pains (Mt 24:8) – 4 broad signs to precede it</a:t>
            </a:r>
          </a:p>
          <a:p>
            <a:pPr lvl="1">
              <a:buFont typeface="Wingdings" panose="05000000000000000000" pitchFamily="2" charset="2"/>
              <a:buChar char="v"/>
            </a:pPr>
            <a:r>
              <a:rPr lang="en-SG" sz="3200" dirty="0" smtClean="0"/>
              <a:t>Disasters in the world (Mt 24:4-8)</a:t>
            </a:r>
          </a:p>
          <a:p>
            <a:pPr lvl="1">
              <a:buFont typeface="Wingdings" panose="05000000000000000000" pitchFamily="2" charset="2"/>
              <a:buChar char="v"/>
            </a:pPr>
            <a:r>
              <a:rPr lang="en-SG" sz="3200" dirty="0" smtClean="0"/>
              <a:t>Deserters in the church (Mt 24:9-14)</a:t>
            </a:r>
          </a:p>
          <a:p>
            <a:pPr lvl="1">
              <a:buFont typeface="Wingdings" panose="05000000000000000000" pitchFamily="2" charset="2"/>
              <a:buChar char="v"/>
            </a:pPr>
            <a:r>
              <a:rPr lang="en-SG" sz="3200" dirty="0" smtClean="0"/>
              <a:t>Dictator in the Middle East (Mt 24:15-28)</a:t>
            </a:r>
          </a:p>
          <a:p>
            <a:pPr lvl="1">
              <a:buFont typeface="Wingdings" panose="05000000000000000000" pitchFamily="2" charset="2"/>
              <a:buChar char="v"/>
            </a:pPr>
            <a:r>
              <a:rPr lang="en-SG" sz="3200" dirty="0" smtClean="0"/>
              <a:t>Darkness in the Sky (Mt 24:29-31)</a:t>
            </a:r>
          </a:p>
          <a:p>
            <a:pPr>
              <a:buFont typeface="Wingdings" panose="05000000000000000000" pitchFamily="2" charset="2"/>
              <a:buChar char="v"/>
            </a:pPr>
            <a:endParaRPr lang="en-SG" sz="3200" dirty="0"/>
          </a:p>
          <a:p>
            <a:endParaRPr lang="en-SG" dirty="0"/>
          </a:p>
        </p:txBody>
      </p:sp>
    </p:spTree>
    <p:extLst>
      <p:ext uri="{BB962C8B-B14F-4D97-AF65-F5344CB8AC3E}">
        <p14:creationId xmlns:p14="http://schemas.microsoft.com/office/powerpoint/2010/main" val="732791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pic>
        <p:nvPicPr>
          <p:cNvPr id="1028"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38401" y="184826"/>
            <a:ext cx="6256420" cy="6580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563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ESCHATOLOGY</a:t>
            </a:r>
            <a:endParaRPr lang="en-SG" b="1" dirty="0"/>
          </a:p>
        </p:txBody>
      </p:sp>
      <p:sp>
        <p:nvSpPr>
          <p:cNvPr id="3" name="Content Placeholder 2"/>
          <p:cNvSpPr>
            <a:spLocks noGrp="1"/>
          </p:cNvSpPr>
          <p:nvPr>
            <p:ph idx="1"/>
          </p:nvPr>
        </p:nvSpPr>
        <p:spPr/>
        <p:txBody>
          <a:bodyPr>
            <a:normAutofit/>
          </a:bodyPr>
          <a:lstStyle/>
          <a:p>
            <a:pPr lvl="0">
              <a:buFont typeface="Wingdings" panose="05000000000000000000" pitchFamily="2" charset="2"/>
              <a:buChar char="v"/>
            </a:pPr>
            <a:r>
              <a:rPr lang="en-SG" sz="3200" dirty="0"/>
              <a:t>Greek word </a:t>
            </a:r>
            <a:r>
              <a:rPr lang="en-SG" sz="3200" i="1" dirty="0"/>
              <a:t>eschaton</a:t>
            </a:r>
            <a:r>
              <a:rPr lang="en-SG" sz="3200" dirty="0"/>
              <a:t>, “last things</a:t>
            </a:r>
            <a:r>
              <a:rPr lang="en-SG" sz="3200" dirty="0" smtClean="0"/>
              <a:t>”</a:t>
            </a:r>
          </a:p>
          <a:p>
            <a:pPr lvl="0">
              <a:buFont typeface="Wingdings" panose="05000000000000000000" pitchFamily="2" charset="2"/>
              <a:buChar char="v"/>
            </a:pPr>
            <a:r>
              <a:rPr lang="en-SG" sz="3200" dirty="0" smtClean="0"/>
              <a:t>More than 300 references to second coming in the </a:t>
            </a:r>
            <a:r>
              <a:rPr lang="en-SG" sz="3200" dirty="0" smtClean="0"/>
              <a:t>NT</a:t>
            </a:r>
          </a:p>
          <a:p>
            <a:pPr lvl="0">
              <a:buFont typeface="Wingdings" panose="05000000000000000000" pitchFamily="2" charset="2"/>
              <a:buChar char="v"/>
            </a:pPr>
            <a:r>
              <a:rPr lang="en-SG" sz="3200" dirty="0" smtClean="0"/>
              <a:t>Over 1800 references to the second coming in the OT</a:t>
            </a:r>
          </a:p>
          <a:p>
            <a:pPr lvl="0">
              <a:buFont typeface="Wingdings" panose="05000000000000000000" pitchFamily="2" charset="2"/>
              <a:buChar char="v"/>
            </a:pPr>
            <a:r>
              <a:rPr lang="en-SG" sz="3200" dirty="0" smtClean="0"/>
              <a:t>For every 1</a:t>
            </a:r>
            <a:r>
              <a:rPr lang="en-SG" sz="3200" baseline="30000" dirty="0" smtClean="0"/>
              <a:t>st</a:t>
            </a:r>
            <a:r>
              <a:rPr lang="en-SG" sz="3200" dirty="0" smtClean="0"/>
              <a:t> advent prophecy there are 8 2</a:t>
            </a:r>
            <a:r>
              <a:rPr lang="en-SG" sz="3200" baseline="30000" dirty="0" smtClean="0"/>
              <a:t>nd</a:t>
            </a:r>
            <a:r>
              <a:rPr lang="en-SG" sz="3200" dirty="0" smtClean="0"/>
              <a:t> advent prophecies</a:t>
            </a:r>
            <a:endParaRPr lang="en-SG" sz="3200" dirty="0" smtClean="0"/>
          </a:p>
          <a:p>
            <a:pPr lvl="0">
              <a:buFont typeface="Wingdings" panose="05000000000000000000" pitchFamily="2" charset="2"/>
              <a:buChar char="v"/>
            </a:pPr>
            <a:r>
              <a:rPr lang="en-SG" sz="3200" dirty="0" smtClean="0"/>
              <a:t>23 of the 27 NT: Gospels</a:t>
            </a:r>
            <a:r>
              <a:rPr lang="en-SG" sz="3200" dirty="0" smtClean="0"/>
              <a:t>, 1 Corinthians, 1 </a:t>
            </a:r>
            <a:r>
              <a:rPr lang="en-SG" sz="3200" dirty="0"/>
              <a:t>&amp; 2 </a:t>
            </a:r>
            <a:r>
              <a:rPr lang="en-SG" sz="3200" dirty="0" smtClean="0"/>
              <a:t>Thessalonians, 2 Peter, 1 John, Jude, Revelation, etc. </a:t>
            </a:r>
            <a:endParaRPr lang="en-SG" sz="3200" dirty="0"/>
          </a:p>
          <a:p>
            <a:pPr lvl="0"/>
            <a:endParaRPr lang="en-SG" sz="3200" dirty="0" smtClean="0"/>
          </a:p>
        </p:txBody>
      </p:sp>
    </p:spTree>
    <p:extLst>
      <p:ext uri="{BB962C8B-B14F-4D97-AF65-F5344CB8AC3E}">
        <p14:creationId xmlns:p14="http://schemas.microsoft.com/office/powerpoint/2010/main" val="3596172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cap="all" dirty="0"/>
              <a:t>How are we to conduct ourselves?</a:t>
            </a:r>
            <a:endParaRPr lang="en-SG" cap="all" dirty="0"/>
          </a:p>
        </p:txBody>
      </p:sp>
      <p:sp>
        <p:nvSpPr>
          <p:cNvPr id="3" name="Content Placeholder 2"/>
          <p:cNvSpPr>
            <a:spLocks noGrp="1"/>
          </p:cNvSpPr>
          <p:nvPr>
            <p:ph idx="1"/>
          </p:nvPr>
        </p:nvSpPr>
        <p:spPr>
          <a:xfrm>
            <a:off x="838200" y="1555844"/>
            <a:ext cx="10515600" cy="4940489"/>
          </a:xfrm>
        </p:spPr>
        <p:txBody>
          <a:bodyPr>
            <a:normAutofit/>
          </a:bodyPr>
          <a:lstStyle/>
          <a:p>
            <a:pPr marL="0" indent="0">
              <a:buNone/>
            </a:pPr>
            <a:r>
              <a:rPr lang="en-SG" sz="3200" dirty="0" smtClean="0"/>
              <a:t>So </a:t>
            </a:r>
            <a:r>
              <a:rPr lang="en-SG" sz="3200" dirty="0"/>
              <a:t>then let us not sleep, as others do, but let us keep </a:t>
            </a:r>
            <a:r>
              <a:rPr lang="en-SG" sz="3200" dirty="0">
                <a:solidFill>
                  <a:srgbClr val="FFFF00"/>
                </a:solidFill>
              </a:rPr>
              <a:t>awake</a:t>
            </a:r>
            <a:r>
              <a:rPr lang="en-SG" sz="3200" dirty="0"/>
              <a:t> and be sober. </a:t>
            </a:r>
            <a:r>
              <a:rPr lang="en-SG" sz="3200" dirty="0" smtClean="0"/>
              <a:t>						1 </a:t>
            </a:r>
            <a:r>
              <a:rPr lang="en-SG" sz="3200" dirty="0" err="1"/>
              <a:t>Th</a:t>
            </a:r>
            <a:r>
              <a:rPr lang="en-SG" sz="3200" dirty="0"/>
              <a:t> </a:t>
            </a:r>
            <a:r>
              <a:rPr lang="en-SG" sz="3200" dirty="0" smtClean="0"/>
              <a:t>5:6 </a:t>
            </a:r>
            <a:r>
              <a:rPr lang="en-SG" sz="3200" dirty="0"/>
              <a:t>ESV</a:t>
            </a:r>
          </a:p>
          <a:p>
            <a:pPr>
              <a:buFont typeface="Wingdings" panose="05000000000000000000" pitchFamily="2" charset="2"/>
              <a:buChar char="v"/>
            </a:pPr>
            <a:endParaRPr lang="en-SG" sz="3200" dirty="0"/>
          </a:p>
          <a:p>
            <a:pPr>
              <a:buFont typeface="Wingdings" panose="05000000000000000000" pitchFamily="2" charset="2"/>
              <a:buChar char="v"/>
            </a:pPr>
            <a:r>
              <a:rPr lang="en-SG" sz="3200" dirty="0"/>
              <a:t>Stay </a:t>
            </a:r>
            <a:r>
              <a:rPr lang="en-SG" sz="3200" dirty="0">
                <a:solidFill>
                  <a:srgbClr val="FFFF00"/>
                </a:solidFill>
              </a:rPr>
              <a:t>awake</a:t>
            </a:r>
            <a:r>
              <a:rPr lang="en-SG" sz="3200" dirty="0"/>
              <a:t> i.e. Being faithful &amp; fruitful in service (Mt 24:45-51; 25:14-30</a:t>
            </a:r>
            <a:r>
              <a:rPr lang="en-SG" sz="3200" dirty="0" smtClean="0"/>
              <a:t>)</a:t>
            </a:r>
          </a:p>
          <a:p>
            <a:pPr>
              <a:buFont typeface="Wingdings" panose="05000000000000000000" pitchFamily="2" charset="2"/>
              <a:buChar char="v"/>
            </a:pPr>
            <a:r>
              <a:rPr lang="en-SG" sz="3200" dirty="0" smtClean="0"/>
              <a:t>Like the days of Noah (Lk 17:26-27); by faith Noah built the ark as instructed by God (Gen 6:13ff; </a:t>
            </a:r>
            <a:r>
              <a:rPr lang="en-SG" sz="3200" dirty="0" err="1" smtClean="0"/>
              <a:t>Heb</a:t>
            </a:r>
            <a:r>
              <a:rPr lang="en-SG" sz="3200" dirty="0" smtClean="0"/>
              <a:t> 11:7)</a:t>
            </a:r>
            <a:endParaRPr lang="en-SG" sz="3200" dirty="0"/>
          </a:p>
        </p:txBody>
      </p:sp>
    </p:spTree>
    <p:extLst>
      <p:ext uri="{BB962C8B-B14F-4D97-AF65-F5344CB8AC3E}">
        <p14:creationId xmlns:p14="http://schemas.microsoft.com/office/powerpoint/2010/main" val="3353197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cap="all" dirty="0"/>
              <a:t>How are we to conduct ourselves?</a:t>
            </a:r>
            <a:endParaRPr lang="en-SG" cap="all" dirty="0"/>
          </a:p>
        </p:txBody>
      </p:sp>
      <p:sp>
        <p:nvSpPr>
          <p:cNvPr id="3" name="Content Placeholder 2"/>
          <p:cNvSpPr>
            <a:spLocks noGrp="1"/>
          </p:cNvSpPr>
          <p:nvPr>
            <p:ph idx="1"/>
          </p:nvPr>
        </p:nvSpPr>
        <p:spPr>
          <a:xfrm>
            <a:off x="838200" y="1555844"/>
            <a:ext cx="10515600" cy="4940489"/>
          </a:xfrm>
        </p:spPr>
        <p:txBody>
          <a:bodyPr>
            <a:normAutofit/>
          </a:bodyPr>
          <a:lstStyle/>
          <a:p>
            <a:pPr marL="0" indent="0">
              <a:buNone/>
            </a:pPr>
            <a:r>
              <a:rPr lang="en-SG" sz="3200" dirty="0" smtClean="0"/>
              <a:t>So </a:t>
            </a:r>
            <a:r>
              <a:rPr lang="en-SG" sz="3200" dirty="0"/>
              <a:t>then let us not sleep, as others do, but let us keep awake and be </a:t>
            </a:r>
            <a:r>
              <a:rPr lang="en-SG" sz="3200" dirty="0">
                <a:solidFill>
                  <a:srgbClr val="FFFF00"/>
                </a:solidFill>
              </a:rPr>
              <a:t>sober</a:t>
            </a:r>
            <a:r>
              <a:rPr lang="en-SG" sz="3200" dirty="0"/>
              <a:t>. </a:t>
            </a:r>
            <a:r>
              <a:rPr lang="en-SG" sz="3200" dirty="0" smtClean="0"/>
              <a:t>						1 </a:t>
            </a:r>
            <a:r>
              <a:rPr lang="en-SG" sz="3200" dirty="0" err="1"/>
              <a:t>Th</a:t>
            </a:r>
            <a:r>
              <a:rPr lang="en-SG" sz="3200" dirty="0"/>
              <a:t> </a:t>
            </a:r>
            <a:r>
              <a:rPr lang="en-SG" sz="3200" dirty="0" smtClean="0"/>
              <a:t>5:6 </a:t>
            </a:r>
            <a:r>
              <a:rPr lang="en-SG" sz="3200" dirty="0"/>
              <a:t>ESV</a:t>
            </a:r>
          </a:p>
          <a:p>
            <a:pPr>
              <a:buFont typeface="Wingdings" panose="05000000000000000000" pitchFamily="2" charset="2"/>
              <a:buChar char="v"/>
            </a:pPr>
            <a:endParaRPr lang="en-SG" sz="3200" dirty="0"/>
          </a:p>
          <a:p>
            <a:pPr lvl="0">
              <a:buFont typeface="Wingdings" panose="05000000000000000000" pitchFamily="2" charset="2"/>
              <a:buChar char="v"/>
            </a:pPr>
            <a:r>
              <a:rPr lang="en-SG" sz="3200" dirty="0"/>
              <a:t>Stay </a:t>
            </a:r>
            <a:r>
              <a:rPr lang="en-SG" sz="3200" dirty="0">
                <a:solidFill>
                  <a:srgbClr val="FFFF00"/>
                </a:solidFill>
              </a:rPr>
              <a:t>sober</a:t>
            </a:r>
            <a:r>
              <a:rPr lang="en-SG" sz="3200" dirty="0"/>
              <a:t> i.e. Purifying ourselves (1 </a:t>
            </a:r>
            <a:r>
              <a:rPr lang="en-SG" sz="3200" dirty="0" err="1"/>
              <a:t>Jn</a:t>
            </a:r>
            <a:r>
              <a:rPr lang="en-SG" sz="3200" dirty="0"/>
              <a:t> 3:2-3) – preparing ourselves for the </a:t>
            </a:r>
            <a:r>
              <a:rPr lang="en-SG" sz="3200" dirty="0" smtClean="0"/>
              <a:t>Bridegroom </a:t>
            </a:r>
            <a:r>
              <a:rPr lang="en-SG" sz="3200" dirty="0"/>
              <a:t>(Mt </a:t>
            </a:r>
            <a:r>
              <a:rPr lang="en-SG" sz="3200" dirty="0" smtClean="0"/>
              <a:t>25:1-13)</a:t>
            </a:r>
            <a:endParaRPr lang="en-SG" sz="3200" dirty="0"/>
          </a:p>
          <a:p>
            <a:pPr lvl="0">
              <a:buFont typeface="Wingdings" panose="05000000000000000000" pitchFamily="2" charset="2"/>
              <a:buChar char="v"/>
            </a:pPr>
            <a:r>
              <a:rPr lang="en-SG" sz="3200" dirty="0"/>
              <a:t>Like the days of Lot (Lk 17:28-30); he kept himself pure despite living in the sin city of Sodom where </a:t>
            </a:r>
            <a:r>
              <a:rPr lang="en-SG" sz="3200" dirty="0" smtClean="0"/>
              <a:t>the people practised homosexuality</a:t>
            </a:r>
            <a:endParaRPr lang="en-SG" sz="3200" dirty="0"/>
          </a:p>
        </p:txBody>
      </p:sp>
    </p:spTree>
    <p:extLst>
      <p:ext uri="{BB962C8B-B14F-4D97-AF65-F5344CB8AC3E}">
        <p14:creationId xmlns:p14="http://schemas.microsoft.com/office/powerpoint/2010/main" val="1008019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Tit 2:11-14 ESV</a:t>
            </a:r>
            <a:endParaRPr lang="en-SG" b="1" dirty="0"/>
          </a:p>
        </p:txBody>
      </p:sp>
      <p:sp>
        <p:nvSpPr>
          <p:cNvPr id="3" name="Content Placeholder 2"/>
          <p:cNvSpPr>
            <a:spLocks noGrp="1"/>
          </p:cNvSpPr>
          <p:nvPr>
            <p:ph idx="1"/>
          </p:nvPr>
        </p:nvSpPr>
        <p:spPr/>
        <p:txBody>
          <a:bodyPr>
            <a:normAutofit/>
          </a:bodyPr>
          <a:lstStyle/>
          <a:p>
            <a:pPr marL="0" indent="0">
              <a:buNone/>
            </a:pPr>
            <a:r>
              <a:rPr lang="en-SG" sz="3200" b="1" baseline="30000" dirty="0"/>
              <a:t>11 </a:t>
            </a:r>
            <a:r>
              <a:rPr lang="en-SG" sz="3200" dirty="0"/>
              <a:t>For the grace of God has appeared, bringing salvation for all people</a:t>
            </a:r>
            <a:r>
              <a:rPr lang="en-SG" sz="3200" dirty="0" smtClean="0"/>
              <a:t>, </a:t>
            </a:r>
            <a:r>
              <a:rPr lang="en-SG" sz="3200" b="1" baseline="30000" dirty="0" smtClean="0"/>
              <a:t>12</a:t>
            </a:r>
            <a:r>
              <a:rPr lang="en-SG" sz="3200" b="1" baseline="30000" dirty="0"/>
              <a:t> </a:t>
            </a:r>
            <a:r>
              <a:rPr lang="en-SG" sz="3200" dirty="0"/>
              <a:t>training us to renounce ungodliness and worldly passions, and to live self-controlled, upright, and godly lives in the present age, </a:t>
            </a:r>
            <a:r>
              <a:rPr lang="en-SG" sz="3200" b="1" baseline="30000" dirty="0"/>
              <a:t>13 </a:t>
            </a:r>
            <a:r>
              <a:rPr lang="en-SG" sz="3200" dirty="0"/>
              <a:t>waiting for our blessed hope, the appearing of the glory of our great God and </a:t>
            </a:r>
            <a:r>
              <a:rPr lang="en-SG" sz="3200" dirty="0" err="1"/>
              <a:t>Savior</a:t>
            </a:r>
            <a:r>
              <a:rPr lang="en-SG" sz="3200" dirty="0"/>
              <a:t> Jesus Christ, </a:t>
            </a:r>
            <a:r>
              <a:rPr lang="en-SG" sz="3200" b="1" baseline="30000" dirty="0"/>
              <a:t>14 </a:t>
            </a:r>
            <a:r>
              <a:rPr lang="en-SG" sz="3200" dirty="0"/>
              <a:t>who gave himself for us to redeem us from all lawlessness and to purify for himself a people for his own possession who are zealous for good works.</a:t>
            </a:r>
            <a:endParaRPr lang="en-SG" sz="3200" dirty="0"/>
          </a:p>
          <a:p>
            <a:endParaRPr lang="en-SG" dirty="0"/>
          </a:p>
        </p:txBody>
      </p:sp>
    </p:spTree>
    <p:extLst>
      <p:ext uri="{BB962C8B-B14F-4D97-AF65-F5344CB8AC3E}">
        <p14:creationId xmlns:p14="http://schemas.microsoft.com/office/powerpoint/2010/main" val="2054138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PUTTING THINGS IN PERSPECTIVE</a:t>
            </a:r>
            <a:endParaRPr lang="en-SG" b="1" dirty="0"/>
          </a:p>
        </p:txBody>
      </p:sp>
      <p:sp>
        <p:nvSpPr>
          <p:cNvPr id="3" name="Content Placeholder 2"/>
          <p:cNvSpPr>
            <a:spLocks noGrp="1"/>
          </p:cNvSpPr>
          <p:nvPr>
            <p:ph idx="1"/>
          </p:nvPr>
        </p:nvSpPr>
        <p:spPr/>
        <p:txBody>
          <a:bodyPr>
            <a:normAutofit/>
          </a:bodyPr>
          <a:lstStyle/>
          <a:p>
            <a:pPr marL="0" indent="0">
              <a:buNone/>
            </a:pPr>
            <a:r>
              <a:rPr lang="en-SG" b="1" baseline="30000" dirty="0"/>
              <a:t>9</a:t>
            </a:r>
            <a:r>
              <a:rPr lang="en-SG" sz="3200" b="1" baseline="30000" dirty="0"/>
              <a:t> </a:t>
            </a:r>
            <a:r>
              <a:rPr lang="en-SG" sz="3200" dirty="0"/>
              <a:t>For we know in part and we prophesy in part, </a:t>
            </a:r>
            <a:r>
              <a:rPr lang="en-SG" sz="3200" b="1" baseline="30000" dirty="0"/>
              <a:t>10 </a:t>
            </a:r>
            <a:r>
              <a:rPr lang="en-SG" sz="3200" dirty="0"/>
              <a:t>but when the perfect comes, the partial will pass away. </a:t>
            </a:r>
            <a:r>
              <a:rPr lang="en-SG" sz="3200" b="1" baseline="30000" dirty="0"/>
              <a:t>12 </a:t>
            </a:r>
            <a:r>
              <a:rPr lang="en-SG" sz="3200" dirty="0"/>
              <a:t>For now we see in a mirror dimly, but then face to face. Now I know in part; then I shall know fully, even as I have been fully known.  </a:t>
            </a:r>
            <a:endParaRPr lang="en-SG" sz="3200" dirty="0" smtClean="0"/>
          </a:p>
          <a:p>
            <a:pPr marL="0" indent="0">
              <a:buNone/>
            </a:pPr>
            <a:r>
              <a:rPr lang="en-SG" sz="3200" dirty="0"/>
              <a:t>	</a:t>
            </a:r>
            <a:r>
              <a:rPr lang="en-SG" sz="3200" dirty="0" smtClean="0"/>
              <a:t>						1 </a:t>
            </a:r>
            <a:r>
              <a:rPr lang="en-SG" sz="3200" dirty="0" err="1"/>
              <a:t>Cor</a:t>
            </a:r>
            <a:r>
              <a:rPr lang="en-SG" sz="3200" dirty="0"/>
              <a:t> 13:9-10, 12 ESV</a:t>
            </a:r>
          </a:p>
        </p:txBody>
      </p:sp>
    </p:spTree>
    <p:extLst>
      <p:ext uri="{BB962C8B-B14F-4D97-AF65-F5344CB8AC3E}">
        <p14:creationId xmlns:p14="http://schemas.microsoft.com/office/powerpoint/2010/main" val="2218364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OVERVIEW OF MESSAGE</a:t>
            </a:r>
            <a:endParaRPr lang="en-SG" b="1" dirty="0"/>
          </a:p>
        </p:txBody>
      </p:sp>
      <p:sp>
        <p:nvSpPr>
          <p:cNvPr id="3" name="Content Placeholder 2"/>
          <p:cNvSpPr>
            <a:spLocks noGrp="1"/>
          </p:cNvSpPr>
          <p:nvPr>
            <p:ph idx="1"/>
          </p:nvPr>
        </p:nvSpPr>
        <p:spPr/>
        <p:txBody>
          <a:bodyPr>
            <a:normAutofit/>
          </a:bodyPr>
          <a:lstStyle/>
          <a:p>
            <a:pPr lvl="0">
              <a:buFont typeface="Wingdings" panose="05000000000000000000" pitchFamily="2" charset="2"/>
              <a:buChar char="v"/>
            </a:pPr>
            <a:r>
              <a:rPr lang="en-SG" sz="3200" dirty="0"/>
              <a:t>What is the Parousia? </a:t>
            </a:r>
          </a:p>
          <a:p>
            <a:pPr lvl="0">
              <a:buFont typeface="Wingdings" panose="05000000000000000000" pitchFamily="2" charset="2"/>
              <a:buChar char="v"/>
            </a:pPr>
            <a:r>
              <a:rPr lang="en-SG" sz="3200" dirty="0"/>
              <a:t>Why is Jesus coming back?</a:t>
            </a:r>
          </a:p>
          <a:p>
            <a:pPr lvl="0">
              <a:buFont typeface="Wingdings" panose="05000000000000000000" pitchFamily="2" charset="2"/>
              <a:buChar char="v"/>
            </a:pPr>
            <a:r>
              <a:rPr lang="en-SG" sz="3200" dirty="0"/>
              <a:t>When will it take place? </a:t>
            </a:r>
          </a:p>
          <a:p>
            <a:pPr>
              <a:buFont typeface="Wingdings" panose="05000000000000000000" pitchFamily="2" charset="2"/>
              <a:buChar char="v"/>
            </a:pPr>
            <a:r>
              <a:rPr lang="en-SG" sz="3200" dirty="0"/>
              <a:t>How are we to conduct ourselves?</a:t>
            </a:r>
          </a:p>
        </p:txBody>
      </p:sp>
    </p:spTree>
    <p:extLst>
      <p:ext uri="{BB962C8B-B14F-4D97-AF65-F5344CB8AC3E}">
        <p14:creationId xmlns:p14="http://schemas.microsoft.com/office/powerpoint/2010/main" val="597432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cap="all" dirty="0"/>
              <a:t>What is the Parousia?</a:t>
            </a:r>
            <a:endParaRPr lang="en-SG" cap="all" dirty="0"/>
          </a:p>
        </p:txBody>
      </p:sp>
      <p:sp>
        <p:nvSpPr>
          <p:cNvPr id="3" name="Content Placeholder 2"/>
          <p:cNvSpPr>
            <a:spLocks noGrp="1"/>
          </p:cNvSpPr>
          <p:nvPr>
            <p:ph idx="1"/>
          </p:nvPr>
        </p:nvSpPr>
        <p:spPr>
          <a:xfrm>
            <a:off x="838200" y="1584101"/>
            <a:ext cx="10515600" cy="5074276"/>
          </a:xfrm>
        </p:spPr>
        <p:txBody>
          <a:bodyPr>
            <a:normAutofit fontScale="92500" lnSpcReduction="10000"/>
          </a:bodyPr>
          <a:lstStyle/>
          <a:p>
            <a:pPr marL="0" indent="0">
              <a:buNone/>
            </a:pPr>
            <a:r>
              <a:rPr lang="en-SG" sz="3200" i="1" dirty="0" smtClean="0"/>
              <a:t>Parousia</a:t>
            </a:r>
            <a:r>
              <a:rPr lang="en-SG" sz="3200" dirty="0" smtClean="0"/>
              <a:t> (</a:t>
            </a:r>
            <a:r>
              <a:rPr lang="en-SG" sz="3200" dirty="0" err="1" smtClean="0"/>
              <a:t>Gk</a:t>
            </a:r>
            <a:r>
              <a:rPr lang="en-SG" sz="3200" dirty="0" smtClean="0"/>
              <a:t>) – “a being alongside”; “coming” or “presence”; especially of royalty  </a:t>
            </a:r>
            <a:endParaRPr lang="en-SG" sz="3200" dirty="0"/>
          </a:p>
          <a:p>
            <a:pPr marL="0" indent="0">
              <a:buNone/>
            </a:pPr>
            <a:endParaRPr lang="en-SG" sz="3200" dirty="0"/>
          </a:p>
          <a:p>
            <a:pPr marL="0" indent="0">
              <a:buNone/>
            </a:pPr>
            <a:r>
              <a:rPr lang="en-SG" sz="3200" dirty="0" smtClean="0"/>
              <a:t>For </a:t>
            </a:r>
            <a:r>
              <a:rPr lang="en-SG" sz="3200" dirty="0"/>
              <a:t>what is our hope or joy or crown of boasting before our Lord Jesus at his </a:t>
            </a:r>
            <a:r>
              <a:rPr lang="en-SG" sz="3200" u="sng" dirty="0"/>
              <a:t>coming</a:t>
            </a:r>
            <a:r>
              <a:rPr lang="en-SG" sz="3200" dirty="0"/>
              <a:t>? Is it not you?  </a:t>
            </a:r>
            <a:r>
              <a:rPr lang="en-SG" sz="3200" dirty="0" smtClean="0"/>
              <a:t>      		1 </a:t>
            </a:r>
            <a:r>
              <a:rPr lang="en-SG" sz="3200" dirty="0" err="1"/>
              <a:t>Th</a:t>
            </a:r>
            <a:r>
              <a:rPr lang="en-SG" sz="3200" dirty="0"/>
              <a:t> 2:19 </a:t>
            </a:r>
            <a:r>
              <a:rPr lang="en-SG" sz="3200" dirty="0" smtClean="0"/>
              <a:t>ESV</a:t>
            </a:r>
          </a:p>
          <a:p>
            <a:pPr marL="0" indent="0">
              <a:buNone/>
            </a:pPr>
            <a:endParaRPr lang="en-SG" sz="3200" dirty="0" smtClean="0"/>
          </a:p>
          <a:p>
            <a:pPr marL="0" indent="0">
              <a:buNone/>
            </a:pPr>
            <a:r>
              <a:rPr lang="en-SG" sz="3200" b="1" baseline="30000" dirty="0"/>
              <a:t> </a:t>
            </a:r>
            <a:r>
              <a:rPr lang="en-SG" sz="3200" dirty="0"/>
              <a:t>And now, little children, abide in him, so that when he appears we may have confidence and not shrink from him in shame at his </a:t>
            </a:r>
            <a:r>
              <a:rPr lang="en-SG" sz="3200" u="sng" dirty="0"/>
              <a:t>coming</a:t>
            </a:r>
            <a:r>
              <a:rPr lang="en-SG" sz="3200" dirty="0" smtClean="0"/>
              <a:t>. 						1 </a:t>
            </a:r>
            <a:r>
              <a:rPr lang="en-SG" sz="3200" dirty="0" err="1" smtClean="0"/>
              <a:t>Jn</a:t>
            </a:r>
            <a:r>
              <a:rPr lang="en-SG" sz="3200" dirty="0" smtClean="0"/>
              <a:t> 2:28 ESV</a:t>
            </a:r>
            <a:endParaRPr lang="en-SG" sz="3200" dirty="0"/>
          </a:p>
          <a:p>
            <a:pPr marL="0" indent="0">
              <a:buNone/>
            </a:pPr>
            <a:endParaRPr lang="en-SG" sz="3200" dirty="0"/>
          </a:p>
          <a:p>
            <a:pPr marL="0" indent="0">
              <a:buNone/>
            </a:pPr>
            <a:r>
              <a:rPr lang="en-SG" sz="3200" dirty="0" smtClean="0"/>
              <a:t>Other Ref: 1 </a:t>
            </a:r>
            <a:r>
              <a:rPr lang="en-SG" sz="3200" dirty="0" err="1" smtClean="0"/>
              <a:t>Th</a:t>
            </a:r>
            <a:r>
              <a:rPr lang="en-SG" sz="3200" dirty="0" smtClean="0"/>
              <a:t> 3:12-13; Mt 24:3; 1 </a:t>
            </a:r>
            <a:r>
              <a:rPr lang="en-SG" sz="3200" dirty="0" err="1" smtClean="0"/>
              <a:t>Cor</a:t>
            </a:r>
            <a:r>
              <a:rPr lang="en-SG" sz="3200" dirty="0" smtClean="0"/>
              <a:t> 15:23; 2 Pet 3:4</a:t>
            </a:r>
            <a:endParaRPr lang="en-SG" sz="3200" dirty="0"/>
          </a:p>
        </p:txBody>
      </p:sp>
    </p:spTree>
    <p:extLst>
      <p:ext uri="{BB962C8B-B14F-4D97-AF65-F5344CB8AC3E}">
        <p14:creationId xmlns:p14="http://schemas.microsoft.com/office/powerpoint/2010/main" val="2462848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552" y="201352"/>
            <a:ext cx="10515600" cy="1325563"/>
          </a:xfrm>
        </p:spPr>
        <p:txBody>
          <a:bodyPr/>
          <a:lstStyle/>
          <a:p>
            <a:r>
              <a:rPr lang="en-SG" b="1" cap="all" dirty="0" smtClean="0"/>
              <a:t>1 THESS 4:13-18 </a:t>
            </a:r>
            <a:r>
              <a:rPr lang="en-SG" b="1" cap="all" dirty="0" err="1" smtClean="0"/>
              <a:t>esv</a:t>
            </a:r>
            <a:endParaRPr lang="en-SG" cap="all" dirty="0"/>
          </a:p>
        </p:txBody>
      </p:sp>
      <p:sp>
        <p:nvSpPr>
          <p:cNvPr id="3" name="Content Placeholder 2"/>
          <p:cNvSpPr>
            <a:spLocks noGrp="1"/>
          </p:cNvSpPr>
          <p:nvPr>
            <p:ph idx="1"/>
          </p:nvPr>
        </p:nvSpPr>
        <p:spPr>
          <a:xfrm>
            <a:off x="838200" y="1584101"/>
            <a:ext cx="10515600" cy="5074276"/>
          </a:xfrm>
        </p:spPr>
        <p:txBody>
          <a:bodyPr>
            <a:normAutofit/>
          </a:bodyPr>
          <a:lstStyle/>
          <a:p>
            <a:pPr marL="0" indent="0">
              <a:lnSpc>
                <a:spcPct val="120000"/>
              </a:lnSpc>
              <a:spcBef>
                <a:spcPts val="0"/>
              </a:spcBef>
              <a:buNone/>
            </a:pPr>
            <a:r>
              <a:rPr lang="en-SG" sz="3200" b="1" baseline="30000" dirty="0"/>
              <a:t>13 </a:t>
            </a:r>
            <a:r>
              <a:rPr lang="en-SG" sz="3200" dirty="0"/>
              <a:t>But we do not want you to be uninformed, brothers, about those who are asleep, that you may not grieve as others do who have no hope. </a:t>
            </a:r>
            <a:r>
              <a:rPr lang="en-SG" sz="3200" b="1" baseline="30000" dirty="0"/>
              <a:t>14 </a:t>
            </a:r>
            <a:r>
              <a:rPr lang="en-SG" sz="3200" dirty="0"/>
              <a:t>For since we believe that Jesus died and rose again, even so, through Jesus, God will bring with him those who have fallen asleep. </a:t>
            </a:r>
            <a:r>
              <a:rPr lang="en-SG" sz="3200" b="1" baseline="30000" dirty="0"/>
              <a:t>15 </a:t>
            </a:r>
            <a:r>
              <a:rPr lang="en-SG" sz="3200" dirty="0"/>
              <a:t>For this we declare to you by a word from the Lord, that we who are alive, who are left until the </a:t>
            </a:r>
            <a:r>
              <a:rPr lang="en-SG" sz="3200" u="sng" dirty="0"/>
              <a:t>coming</a:t>
            </a:r>
            <a:r>
              <a:rPr lang="en-SG" sz="3200" dirty="0"/>
              <a:t> of the Lord, will not precede those who have fallen asleep. </a:t>
            </a:r>
          </a:p>
        </p:txBody>
      </p:sp>
    </p:spTree>
    <p:extLst>
      <p:ext uri="{BB962C8B-B14F-4D97-AF65-F5344CB8AC3E}">
        <p14:creationId xmlns:p14="http://schemas.microsoft.com/office/powerpoint/2010/main" val="425154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552" y="201352"/>
            <a:ext cx="10515600" cy="1325563"/>
          </a:xfrm>
        </p:spPr>
        <p:txBody>
          <a:bodyPr/>
          <a:lstStyle/>
          <a:p>
            <a:r>
              <a:rPr lang="en-SG" b="1" cap="all" dirty="0" smtClean="0"/>
              <a:t>1 THESS 4:13-18 </a:t>
            </a:r>
            <a:r>
              <a:rPr lang="en-SG" b="1" cap="all" dirty="0" err="1" smtClean="0"/>
              <a:t>esv</a:t>
            </a:r>
            <a:endParaRPr lang="en-SG" cap="all" dirty="0"/>
          </a:p>
        </p:txBody>
      </p:sp>
      <p:sp>
        <p:nvSpPr>
          <p:cNvPr id="3" name="Content Placeholder 2"/>
          <p:cNvSpPr>
            <a:spLocks noGrp="1"/>
          </p:cNvSpPr>
          <p:nvPr>
            <p:ph idx="1"/>
          </p:nvPr>
        </p:nvSpPr>
        <p:spPr>
          <a:xfrm>
            <a:off x="838200" y="1584101"/>
            <a:ext cx="10515600" cy="5074276"/>
          </a:xfrm>
        </p:spPr>
        <p:txBody>
          <a:bodyPr>
            <a:normAutofit/>
          </a:bodyPr>
          <a:lstStyle/>
          <a:p>
            <a:pPr marL="0" indent="0">
              <a:lnSpc>
                <a:spcPct val="120000"/>
              </a:lnSpc>
              <a:spcBef>
                <a:spcPts val="0"/>
              </a:spcBef>
              <a:buNone/>
            </a:pPr>
            <a:r>
              <a:rPr lang="en-SG" sz="3200" b="1" baseline="30000" dirty="0" smtClean="0"/>
              <a:t>16</a:t>
            </a:r>
            <a:r>
              <a:rPr lang="en-SG" sz="3200" b="1" baseline="30000" dirty="0"/>
              <a:t> </a:t>
            </a:r>
            <a:r>
              <a:rPr lang="en-SG" sz="3200" dirty="0"/>
              <a:t>For the Lord himself will descend from heaven with a cry of command, with the voice of an archangel, and with the sound of the trumpet of God. And the dead in Christ will rise first. </a:t>
            </a:r>
            <a:r>
              <a:rPr lang="en-SG" sz="3200" b="1" baseline="30000" dirty="0"/>
              <a:t>17 </a:t>
            </a:r>
            <a:r>
              <a:rPr lang="en-SG" sz="3200" dirty="0"/>
              <a:t>Then we who are alive, who are left, will be </a:t>
            </a:r>
            <a:r>
              <a:rPr lang="en-SG" sz="3200" u="sng" dirty="0"/>
              <a:t>caught up </a:t>
            </a:r>
            <a:r>
              <a:rPr lang="en-SG" sz="3200" dirty="0"/>
              <a:t>together with them in the clouds to meet the Lord in the air, and so we will always be with the Lord. </a:t>
            </a:r>
            <a:r>
              <a:rPr lang="en-SG" sz="3200" b="1" baseline="30000" dirty="0"/>
              <a:t>18 </a:t>
            </a:r>
            <a:r>
              <a:rPr lang="en-SG" sz="3200" dirty="0"/>
              <a:t>Therefore encourage one another with these words.  </a:t>
            </a:r>
          </a:p>
        </p:txBody>
      </p:sp>
    </p:spTree>
    <p:extLst>
      <p:ext uri="{BB962C8B-B14F-4D97-AF65-F5344CB8AC3E}">
        <p14:creationId xmlns:p14="http://schemas.microsoft.com/office/powerpoint/2010/main" val="2176301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158" y="188661"/>
            <a:ext cx="10515600" cy="1325563"/>
          </a:xfrm>
        </p:spPr>
        <p:txBody>
          <a:bodyPr/>
          <a:lstStyle/>
          <a:p>
            <a:pPr lvl="0"/>
            <a:r>
              <a:rPr lang="en-SG" b="1" dirty="0" smtClean="0"/>
              <a:t>ASSURANCE</a:t>
            </a:r>
            <a:endParaRPr lang="en-SG" b="1" dirty="0"/>
          </a:p>
        </p:txBody>
      </p:sp>
      <p:sp>
        <p:nvSpPr>
          <p:cNvPr id="3" name="Content Placeholder 2"/>
          <p:cNvSpPr>
            <a:spLocks noGrp="1"/>
          </p:cNvSpPr>
          <p:nvPr>
            <p:ph idx="1"/>
          </p:nvPr>
        </p:nvSpPr>
        <p:spPr>
          <a:xfrm>
            <a:off x="806116" y="1311386"/>
            <a:ext cx="10515600" cy="5410256"/>
          </a:xfrm>
        </p:spPr>
        <p:txBody>
          <a:bodyPr>
            <a:normAutofit lnSpcReduction="10000"/>
          </a:bodyPr>
          <a:lstStyle/>
          <a:p>
            <a:pPr>
              <a:lnSpc>
                <a:spcPct val="100000"/>
              </a:lnSpc>
              <a:buFont typeface="Wingdings" panose="05000000000000000000" pitchFamily="2" charset="2"/>
              <a:buChar char="v"/>
            </a:pPr>
            <a:r>
              <a:rPr lang="en-SG" sz="3200" dirty="0" smtClean="0"/>
              <a:t>Our hope is in Christ</a:t>
            </a:r>
          </a:p>
          <a:p>
            <a:pPr marL="0" indent="0">
              <a:lnSpc>
                <a:spcPct val="100000"/>
              </a:lnSpc>
              <a:buNone/>
            </a:pPr>
            <a:r>
              <a:rPr lang="en-SG" sz="3200" dirty="0" smtClean="0"/>
              <a:t>… that </a:t>
            </a:r>
            <a:r>
              <a:rPr lang="en-SG" sz="3200" dirty="0"/>
              <a:t>you may not grieve as others do who have no hope. </a:t>
            </a:r>
            <a:r>
              <a:rPr lang="en-SG" sz="3200" dirty="0" smtClean="0"/>
              <a:t>For</a:t>
            </a:r>
            <a:r>
              <a:rPr lang="en-SG" sz="3200" dirty="0"/>
              <a:t> since we believe that Jesus died and rose again, even so, through Jesus, God will bring with him those who have fallen </a:t>
            </a:r>
            <a:r>
              <a:rPr lang="en-SG" sz="3200" dirty="0" smtClean="0"/>
              <a:t>asleep (v 13-14).</a:t>
            </a:r>
          </a:p>
          <a:p>
            <a:pPr marL="0" indent="0">
              <a:lnSpc>
                <a:spcPct val="100000"/>
              </a:lnSpc>
              <a:buNone/>
            </a:pPr>
            <a:endParaRPr lang="en-SG" sz="1100" dirty="0" smtClean="0"/>
          </a:p>
          <a:p>
            <a:pPr marL="0" indent="0">
              <a:lnSpc>
                <a:spcPct val="100000"/>
              </a:lnSpc>
              <a:buNone/>
            </a:pPr>
            <a:r>
              <a:rPr lang="en-SG" sz="3200" dirty="0"/>
              <a:t>“If in Christ we have hope in this life only, we are of all people most to be pitied. But in fact Christ has been raised from the dead, the </a:t>
            </a:r>
            <a:r>
              <a:rPr lang="en-SG" sz="3200" dirty="0" err="1"/>
              <a:t>firstfruits</a:t>
            </a:r>
            <a:r>
              <a:rPr lang="en-SG" sz="3200" dirty="0"/>
              <a:t> of those who have fallen asleep.”        </a:t>
            </a:r>
            <a:r>
              <a:rPr lang="en-SG" sz="3200" dirty="0" smtClean="0"/>
              <a:t>                							1 </a:t>
            </a:r>
            <a:r>
              <a:rPr lang="en-SG" sz="3200" dirty="0" err="1"/>
              <a:t>Cor</a:t>
            </a:r>
            <a:r>
              <a:rPr lang="en-SG" sz="3200" dirty="0"/>
              <a:t> 15:19-20 </a:t>
            </a:r>
            <a:r>
              <a:rPr lang="en-SG" sz="3200" dirty="0" smtClean="0"/>
              <a:t>ESV</a:t>
            </a:r>
            <a:endParaRPr lang="en-SG" sz="3200" dirty="0"/>
          </a:p>
          <a:p>
            <a:pPr marL="0" indent="0">
              <a:lnSpc>
                <a:spcPct val="100000"/>
              </a:lnSpc>
              <a:buNone/>
            </a:pPr>
            <a:r>
              <a:rPr lang="en-SG" sz="3200" dirty="0" smtClean="0"/>
              <a:t>Other Ref: 1 </a:t>
            </a:r>
            <a:r>
              <a:rPr lang="en-SG" sz="3200" dirty="0" err="1" smtClean="0"/>
              <a:t>Cor</a:t>
            </a:r>
            <a:r>
              <a:rPr lang="en-SG" sz="3200" dirty="0" smtClean="0"/>
              <a:t> 15:19-20; Tit 2:13</a:t>
            </a:r>
            <a:endParaRPr lang="en-SG" sz="3200" dirty="0"/>
          </a:p>
        </p:txBody>
      </p:sp>
    </p:spTree>
    <p:extLst>
      <p:ext uri="{BB962C8B-B14F-4D97-AF65-F5344CB8AC3E}">
        <p14:creationId xmlns:p14="http://schemas.microsoft.com/office/powerpoint/2010/main" val="3228387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SG" b="1" dirty="0" smtClean="0"/>
              <a:t>ASSURANCE</a:t>
            </a:r>
            <a:endParaRPr lang="en-SG" b="1" dirty="0"/>
          </a:p>
        </p:txBody>
      </p:sp>
      <p:sp>
        <p:nvSpPr>
          <p:cNvPr id="3" name="Content Placeholder 2"/>
          <p:cNvSpPr>
            <a:spLocks noGrp="1"/>
          </p:cNvSpPr>
          <p:nvPr>
            <p:ph idx="1"/>
          </p:nvPr>
        </p:nvSpPr>
        <p:spPr>
          <a:xfrm>
            <a:off x="838200" y="1584101"/>
            <a:ext cx="10515600" cy="5074276"/>
          </a:xfrm>
        </p:spPr>
        <p:txBody>
          <a:bodyPr>
            <a:normAutofit lnSpcReduction="10000"/>
          </a:bodyPr>
          <a:lstStyle/>
          <a:p>
            <a:pPr>
              <a:lnSpc>
                <a:spcPct val="100000"/>
              </a:lnSpc>
              <a:buFont typeface="Wingdings" panose="05000000000000000000" pitchFamily="2" charset="2"/>
              <a:buChar char="v"/>
            </a:pPr>
            <a:r>
              <a:rPr lang="en-SG" sz="3200" dirty="0"/>
              <a:t>Our disembodied spirits go to be with the Lord when we </a:t>
            </a:r>
            <a:r>
              <a:rPr lang="en-SG" sz="3200" dirty="0" smtClean="0"/>
              <a:t>die; awaiting the day of resurrection</a:t>
            </a:r>
          </a:p>
          <a:p>
            <a:pPr>
              <a:lnSpc>
                <a:spcPct val="100000"/>
              </a:lnSpc>
              <a:buFont typeface="Wingdings" panose="05000000000000000000" pitchFamily="2" charset="2"/>
              <a:buChar char="v"/>
            </a:pPr>
            <a:endParaRPr lang="en-SG" sz="3200" dirty="0"/>
          </a:p>
          <a:p>
            <a:pPr marL="0" indent="0">
              <a:lnSpc>
                <a:spcPct val="100000"/>
              </a:lnSpc>
              <a:buNone/>
            </a:pPr>
            <a:r>
              <a:rPr lang="en-SG" sz="3200" dirty="0" smtClean="0"/>
              <a:t>“To </a:t>
            </a:r>
            <a:r>
              <a:rPr lang="en-SG" sz="3200" dirty="0"/>
              <a:t>be absent from the body and to be present with the Lord.” </a:t>
            </a:r>
            <a:r>
              <a:rPr lang="en-SG" sz="3200" dirty="0" smtClean="0"/>
              <a:t>								  2 </a:t>
            </a:r>
            <a:r>
              <a:rPr lang="en-SG" sz="3200" dirty="0" err="1"/>
              <a:t>Cor</a:t>
            </a:r>
            <a:r>
              <a:rPr lang="en-SG" sz="3200" dirty="0"/>
              <a:t> 5:8 NKJV</a:t>
            </a:r>
          </a:p>
          <a:p>
            <a:pPr marL="0" indent="0">
              <a:lnSpc>
                <a:spcPct val="100000"/>
              </a:lnSpc>
              <a:buNone/>
            </a:pPr>
            <a:endParaRPr lang="en-SG" sz="3200" dirty="0"/>
          </a:p>
          <a:p>
            <a:pPr marL="0" indent="0">
              <a:lnSpc>
                <a:spcPct val="100000"/>
              </a:lnSpc>
              <a:buNone/>
            </a:pPr>
            <a:endParaRPr lang="en-SG" sz="3200" dirty="0" smtClean="0"/>
          </a:p>
          <a:p>
            <a:pPr marL="0" indent="0">
              <a:lnSpc>
                <a:spcPct val="100000"/>
              </a:lnSpc>
              <a:buNone/>
            </a:pPr>
            <a:endParaRPr lang="en-SG" sz="3200" dirty="0"/>
          </a:p>
          <a:p>
            <a:pPr marL="0" indent="0">
              <a:lnSpc>
                <a:spcPct val="100000"/>
              </a:lnSpc>
              <a:buNone/>
            </a:pPr>
            <a:r>
              <a:rPr lang="en-SG" sz="3200" dirty="0" smtClean="0"/>
              <a:t>Other Ref: 1 </a:t>
            </a:r>
            <a:r>
              <a:rPr lang="en-SG" sz="3200" dirty="0" err="1" smtClean="0"/>
              <a:t>Cor</a:t>
            </a:r>
            <a:r>
              <a:rPr lang="en-SG" sz="3200" dirty="0" smtClean="0"/>
              <a:t> </a:t>
            </a:r>
            <a:r>
              <a:rPr lang="en-SG" sz="3200" dirty="0" smtClean="0"/>
              <a:t>15:50-57; Dan 12:2</a:t>
            </a:r>
            <a:endParaRPr lang="en-SG" sz="3200" dirty="0"/>
          </a:p>
        </p:txBody>
      </p:sp>
    </p:spTree>
    <p:extLst>
      <p:ext uri="{BB962C8B-B14F-4D97-AF65-F5344CB8AC3E}">
        <p14:creationId xmlns:p14="http://schemas.microsoft.com/office/powerpoint/2010/main" val="593906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imated_Picture_Triptych_16x9.potx" id="{8D084962-60D2-4209-9A62-CD5FDF037D73}" vid="{82E26DD1-521E-4F9B-8114-3FBA95F63DF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33D3DA0-8275-486F-B54C-222ADC2F5B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Animation slide Picture collection (widescreen)</Template>
  <TotalTime>0</TotalTime>
  <Words>461</Words>
  <Application>Microsoft Office PowerPoint</Application>
  <PresentationFormat>Widescreen</PresentationFormat>
  <Paragraphs>94</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Wingdings</vt:lpstr>
      <vt:lpstr>Office Theme</vt:lpstr>
      <vt:lpstr>PowerPoint Presentation</vt:lpstr>
      <vt:lpstr>ESCHATOLOGY</vt:lpstr>
      <vt:lpstr>PUTTING THINGS IN PERSPECTIVE</vt:lpstr>
      <vt:lpstr>OVERVIEW OF MESSAGE</vt:lpstr>
      <vt:lpstr>What is the Parousia?</vt:lpstr>
      <vt:lpstr>1 THESS 4:13-18 esv</vt:lpstr>
      <vt:lpstr>1 THESS 4:13-18 esv</vt:lpstr>
      <vt:lpstr>ASSURANCE</vt:lpstr>
      <vt:lpstr>ASSURANCE</vt:lpstr>
      <vt:lpstr>DECLARATION</vt:lpstr>
      <vt:lpstr>“RAPTURE”</vt:lpstr>
      <vt:lpstr>COMFORT</vt:lpstr>
      <vt:lpstr>Why is Jesus coming back?</vt:lpstr>
      <vt:lpstr>When will it take place?</vt:lpstr>
      <vt:lpstr>When will it take place?</vt:lpstr>
      <vt:lpstr>When will it take place?</vt:lpstr>
      <vt:lpstr>When will it take place?</vt:lpstr>
      <vt:lpstr>When will it take place?</vt:lpstr>
      <vt:lpstr>PowerPoint Presentation</vt:lpstr>
      <vt:lpstr>How are we to conduct ourselves?</vt:lpstr>
      <vt:lpstr>How are we to conduct ourselves?</vt:lpstr>
      <vt:lpstr>Tit 2:11-14 ESV</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2017-04-10T04:14:06Z</dcterms:created>
  <dcterms:modified xsi:type="dcterms:W3CDTF">2017-09-30T22:59:42Z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TC040144559991</vt:lpwstr>
  </property>
</Properties>
</file>